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 id="258" r:id="rId4"/>
    <p:sldId id="259" r:id="rId5"/>
    <p:sldId id="260" r:id="rId6"/>
    <p:sldId id="261" r:id="rId7"/>
    <p:sldId id="264" r:id="rId8"/>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84"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52F3B3D-F803-4BB5-BDAA-6535A8E77DF0}" type="datetimeFigureOut">
              <a:rPr lang="en-US" smtClean="0"/>
              <a:pPr/>
              <a:t>3/26/2014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9C7C68-B9DA-4097-AA5B-60A9F6974C8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2F3B3D-F803-4BB5-BDAA-6535A8E77DF0}" type="datetimeFigureOut">
              <a:rPr lang="en-US" smtClean="0"/>
              <a:pPr/>
              <a:t>3/26/2014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9C7C68-B9DA-4097-AA5B-60A9F6974C8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2F3B3D-F803-4BB5-BDAA-6535A8E77DF0}" type="datetimeFigureOut">
              <a:rPr lang="en-US" smtClean="0"/>
              <a:pPr/>
              <a:t>3/26/2014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9C7C68-B9DA-4097-AA5B-60A9F6974C8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2F3B3D-F803-4BB5-BDAA-6535A8E77DF0}" type="datetimeFigureOut">
              <a:rPr lang="en-US" smtClean="0"/>
              <a:pPr/>
              <a:t>3/26/2014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9C7C68-B9DA-4097-AA5B-60A9F6974C8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2F3B3D-F803-4BB5-BDAA-6535A8E77DF0}" type="datetimeFigureOut">
              <a:rPr lang="en-US" smtClean="0"/>
              <a:pPr/>
              <a:t>3/26/2014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9C7C68-B9DA-4097-AA5B-60A9F6974C8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52F3B3D-F803-4BB5-BDAA-6535A8E77DF0}" type="datetimeFigureOut">
              <a:rPr lang="en-US" smtClean="0"/>
              <a:pPr/>
              <a:t>3/26/2014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9C7C68-B9DA-4097-AA5B-60A9F6974C8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52F3B3D-F803-4BB5-BDAA-6535A8E77DF0}" type="datetimeFigureOut">
              <a:rPr lang="en-US" smtClean="0"/>
              <a:pPr/>
              <a:t>3/26/2014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9C7C68-B9DA-4097-AA5B-60A9F6974C8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52F3B3D-F803-4BB5-BDAA-6535A8E77DF0}" type="datetimeFigureOut">
              <a:rPr lang="en-US" smtClean="0"/>
              <a:pPr/>
              <a:t>3/26/2014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9C7C68-B9DA-4097-AA5B-60A9F6974C8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F3B3D-F803-4BB5-BDAA-6535A8E77DF0}" type="datetimeFigureOut">
              <a:rPr lang="en-US" smtClean="0"/>
              <a:pPr/>
              <a:t>3/26/2014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9C7C68-B9DA-4097-AA5B-60A9F6974C8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F3B3D-F803-4BB5-BDAA-6535A8E77DF0}" type="datetimeFigureOut">
              <a:rPr lang="en-US" smtClean="0"/>
              <a:pPr/>
              <a:t>3/26/2014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9C7C68-B9DA-4097-AA5B-60A9F6974C8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F3B3D-F803-4BB5-BDAA-6535A8E77DF0}" type="datetimeFigureOut">
              <a:rPr lang="en-US" smtClean="0"/>
              <a:pPr/>
              <a:t>3/26/2014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9C7C68-B9DA-4097-AA5B-60A9F6974C8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F3B3D-F803-4BB5-BDAA-6535A8E77DF0}" type="datetimeFigureOut">
              <a:rPr lang="en-US" smtClean="0"/>
              <a:pPr/>
              <a:t>3/26/2014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C7C68-B9DA-4097-AA5B-60A9F6974C8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questions.png"/>
          <p:cNvPicPr>
            <a:picLocks noChangeAspect="1"/>
          </p:cNvPicPr>
          <p:nvPr/>
        </p:nvPicPr>
        <p:blipFill>
          <a:blip r:embed="rId2" cstate="print"/>
          <a:stretch>
            <a:fillRect/>
          </a:stretch>
        </p:blipFill>
        <p:spPr>
          <a:xfrm>
            <a:off x="3635896" y="4437112"/>
            <a:ext cx="2173466" cy="2088232"/>
          </a:xfrm>
          <a:prstGeom prst="rect">
            <a:avLst/>
          </a:prstGeom>
        </p:spPr>
      </p:pic>
      <p:sp>
        <p:nvSpPr>
          <p:cNvPr id="4" name="AutoShape 8"/>
          <p:cNvSpPr>
            <a:spLocks noChangeArrowheads="1"/>
          </p:cNvSpPr>
          <p:nvPr/>
        </p:nvSpPr>
        <p:spPr bwMode="auto">
          <a:xfrm>
            <a:off x="395536" y="332656"/>
            <a:ext cx="8352928" cy="1296144"/>
          </a:xfrm>
          <a:prstGeom prst="flowChartAlternateProcess">
            <a:avLst/>
          </a:prstGeom>
          <a:ln>
            <a:headEnd/>
            <a:tailEnd/>
          </a:ln>
        </p:spPr>
        <p:style>
          <a:lnRef idx="0">
            <a:schemeClr val="accent5"/>
          </a:lnRef>
          <a:fillRef idx="3">
            <a:schemeClr val="accent5"/>
          </a:fillRef>
          <a:effectRef idx="3">
            <a:schemeClr val="accent5"/>
          </a:effectRef>
          <a:fontRef idx="minor">
            <a:schemeClr val="lt1"/>
          </a:fontRef>
        </p:style>
        <p:txBody>
          <a:bodyPr/>
          <a:lstStyle/>
          <a:p>
            <a:pPr algn="ctr">
              <a:lnSpc>
                <a:spcPct val="87000"/>
              </a:lnSpc>
              <a:buClr>
                <a:srgbClr val="000000"/>
              </a:buClr>
              <a:buSzPct val="100000"/>
              <a:buFont typeface="Arial" charset="0"/>
              <a:buNone/>
            </a:pPr>
            <a:r>
              <a:rPr lang="en-GB" sz="7200" b="1" dirty="0" smtClean="0"/>
              <a:t>ICT Exam Techniques</a:t>
            </a:r>
            <a:endParaRPr lang="en-GB" sz="4800" b="1" dirty="0">
              <a:solidFill>
                <a:schemeClr val="bg1"/>
              </a:solidFill>
            </a:endParaRPr>
          </a:p>
        </p:txBody>
      </p:sp>
      <p:sp>
        <p:nvSpPr>
          <p:cNvPr id="6" name="TextBox 5"/>
          <p:cNvSpPr txBox="1"/>
          <p:nvPr/>
        </p:nvSpPr>
        <p:spPr>
          <a:xfrm>
            <a:off x="1835696" y="1916832"/>
            <a:ext cx="5603514" cy="2616101"/>
          </a:xfrm>
          <a:prstGeom prst="rect">
            <a:avLst/>
          </a:prstGeom>
          <a:noFill/>
        </p:spPr>
        <p:txBody>
          <a:bodyPr wrap="square" rtlCol="0">
            <a:spAutoFit/>
          </a:bodyPr>
          <a:lstStyle/>
          <a:p>
            <a:pPr algn="ctr"/>
            <a:r>
              <a:rPr lang="en-GB" sz="4000" dirty="0" smtClean="0"/>
              <a:t>This is a guide on how to achieve the </a:t>
            </a:r>
            <a:r>
              <a:rPr lang="en-GB" sz="4400" b="1" dirty="0" smtClean="0"/>
              <a:t>maximum</a:t>
            </a:r>
            <a:r>
              <a:rPr lang="en-GB" sz="4400" dirty="0" smtClean="0"/>
              <a:t> </a:t>
            </a:r>
            <a:r>
              <a:rPr lang="en-GB" sz="4000" dirty="0" smtClean="0"/>
              <a:t>marks on the ICT Unit 1 Examination Paper</a:t>
            </a:r>
            <a:endParaRPr lang="en-GB" sz="7200" b="1" dirty="0"/>
          </a:p>
        </p:txBody>
      </p:sp>
    </p:spTree>
    <p:extLst>
      <p:ext uri="{BB962C8B-B14F-4D97-AF65-F5344CB8AC3E}">
        <p14:creationId xmlns="" xmlns:p14="http://schemas.microsoft.com/office/powerpoint/2010/main" val="342590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8"/>
          <p:cNvSpPr>
            <a:spLocks noChangeArrowheads="1"/>
          </p:cNvSpPr>
          <p:nvPr/>
        </p:nvSpPr>
        <p:spPr bwMode="auto">
          <a:xfrm>
            <a:off x="214282" y="571480"/>
            <a:ext cx="5857916" cy="2021354"/>
          </a:xfrm>
          <a:prstGeom prst="flowChartAlternateProcess">
            <a:avLst/>
          </a:prstGeom>
          <a:ln>
            <a:headEnd/>
            <a:tailEnd/>
          </a:ln>
        </p:spPr>
        <p:style>
          <a:lnRef idx="1">
            <a:schemeClr val="accent5"/>
          </a:lnRef>
          <a:fillRef idx="2">
            <a:schemeClr val="accent5"/>
          </a:fillRef>
          <a:effectRef idx="1">
            <a:schemeClr val="accent5"/>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5" name="AutoShape 8"/>
          <p:cNvSpPr>
            <a:spLocks noChangeArrowheads="1"/>
          </p:cNvSpPr>
          <p:nvPr/>
        </p:nvSpPr>
        <p:spPr bwMode="auto">
          <a:xfrm>
            <a:off x="214282" y="214290"/>
            <a:ext cx="3989280" cy="648071"/>
          </a:xfrm>
          <a:prstGeom prst="flowChartAlternateProcess">
            <a:avLst/>
          </a:prstGeom>
          <a:ln>
            <a:headEnd/>
            <a:tailEnd/>
          </a:ln>
        </p:spPr>
        <p:style>
          <a:lnRef idx="0">
            <a:schemeClr val="accent5"/>
          </a:lnRef>
          <a:fillRef idx="3">
            <a:schemeClr val="accent5"/>
          </a:fillRef>
          <a:effectRef idx="3">
            <a:schemeClr val="accent5"/>
          </a:effectRef>
          <a:fontRef idx="minor">
            <a:schemeClr val="lt1"/>
          </a:fontRef>
        </p:style>
        <p:txBody>
          <a:bodyPr/>
          <a:lstStyle/>
          <a:p>
            <a:pPr algn="ctr">
              <a:lnSpc>
                <a:spcPct val="87000"/>
              </a:lnSpc>
              <a:buClr>
                <a:srgbClr val="000000"/>
              </a:buClr>
              <a:buSzPct val="100000"/>
              <a:buFont typeface="Arial" charset="0"/>
              <a:buNone/>
            </a:pPr>
            <a:r>
              <a:rPr lang="en-GB" sz="4000" b="1" dirty="0" smtClean="0"/>
              <a:t>Exam Technique</a:t>
            </a:r>
            <a:endParaRPr lang="en-GB" sz="2400" b="1" dirty="0">
              <a:solidFill>
                <a:schemeClr val="bg1"/>
              </a:solidFill>
            </a:endParaRPr>
          </a:p>
        </p:txBody>
      </p:sp>
      <p:sp>
        <p:nvSpPr>
          <p:cNvPr id="7" name="TextBox 6"/>
          <p:cNvSpPr txBox="1"/>
          <p:nvPr/>
        </p:nvSpPr>
        <p:spPr>
          <a:xfrm>
            <a:off x="428596" y="928670"/>
            <a:ext cx="5429288" cy="1508105"/>
          </a:xfrm>
          <a:prstGeom prst="rect">
            <a:avLst/>
          </a:prstGeom>
          <a:noFill/>
        </p:spPr>
        <p:txBody>
          <a:bodyPr wrap="square" rtlCol="0">
            <a:spAutoFit/>
          </a:bodyPr>
          <a:lstStyle/>
          <a:p>
            <a:pPr algn="ctr"/>
            <a:r>
              <a:rPr lang="en-GB" sz="2000" dirty="0" smtClean="0"/>
              <a:t>How do I answer...</a:t>
            </a:r>
          </a:p>
          <a:p>
            <a:pPr algn="ctr"/>
            <a:r>
              <a:rPr lang="en-GB" sz="4400" b="1" dirty="0" smtClean="0"/>
              <a:t>1 mark questions?</a:t>
            </a:r>
          </a:p>
          <a:p>
            <a:pPr algn="ctr"/>
            <a:r>
              <a:rPr lang="en-GB" sz="2000" dirty="0" smtClean="0">
                <a:solidFill>
                  <a:prstClr val="black"/>
                </a:solidFill>
              </a:rPr>
              <a:t>Command Word</a:t>
            </a:r>
            <a:r>
              <a:rPr lang="en-GB" dirty="0" smtClean="0">
                <a:solidFill>
                  <a:prstClr val="black"/>
                </a:solidFill>
              </a:rPr>
              <a:t>: </a:t>
            </a:r>
            <a:r>
              <a:rPr lang="en-GB" sz="2800" b="1" dirty="0" smtClean="0">
                <a:solidFill>
                  <a:prstClr val="black"/>
                </a:solidFill>
              </a:rPr>
              <a:t>Which</a:t>
            </a:r>
            <a:endParaRPr lang="en-GB" sz="4400" b="1" dirty="0"/>
          </a:p>
        </p:txBody>
      </p:sp>
      <p:sp>
        <p:nvSpPr>
          <p:cNvPr id="11" name="Rectangle 10"/>
          <p:cNvSpPr/>
          <p:nvPr/>
        </p:nvSpPr>
        <p:spPr>
          <a:xfrm>
            <a:off x="4510968" y="4365104"/>
            <a:ext cx="4143404" cy="2369880"/>
          </a:xfrm>
          <a:prstGeom prst="rect">
            <a:avLst/>
          </a:prstGeom>
        </p:spPr>
        <p:txBody>
          <a:bodyPr wrap="square">
            <a:spAutoFit/>
          </a:bodyPr>
          <a:lstStyle/>
          <a:p>
            <a:pPr marL="342900" indent="-342900">
              <a:buAutoNum type="arabicParenR"/>
            </a:pPr>
            <a:r>
              <a:rPr lang="en-GB" sz="1600" dirty="0" smtClean="0"/>
              <a:t>They require you to select one answer out of four.</a:t>
            </a:r>
            <a:endParaRPr lang="en-GB" sz="1050" b="1" dirty="0" smtClean="0"/>
          </a:p>
          <a:p>
            <a:pPr marL="342900" indent="-342900">
              <a:buAutoNum type="arabicParenR"/>
            </a:pPr>
            <a:r>
              <a:rPr lang="en-GB" sz="1600" dirty="0" smtClean="0"/>
              <a:t>If you do not know the answer straight away, move on- do not guess! Leave time to go back as these are more likely to be ones you will remember or be ‘triggered’ by other questions</a:t>
            </a:r>
            <a:endParaRPr lang="en-GB" sz="1600" i="1" dirty="0" smtClean="0">
              <a:solidFill>
                <a:srgbClr val="FF0000"/>
              </a:solidFill>
            </a:endParaRPr>
          </a:p>
          <a:p>
            <a:endParaRPr lang="en-GB" dirty="0" smtClean="0"/>
          </a:p>
          <a:p>
            <a:endParaRPr lang="en-GB" dirty="0" smtClean="0"/>
          </a:p>
        </p:txBody>
      </p:sp>
      <p:sp>
        <p:nvSpPr>
          <p:cNvPr id="8" name="AutoShape 8"/>
          <p:cNvSpPr>
            <a:spLocks noChangeArrowheads="1"/>
          </p:cNvSpPr>
          <p:nvPr/>
        </p:nvSpPr>
        <p:spPr bwMode="auto">
          <a:xfrm>
            <a:off x="214282" y="2990016"/>
            <a:ext cx="3784512" cy="3679344"/>
          </a:xfrm>
          <a:prstGeom prst="flowChartAlternateProcess">
            <a:avLst/>
          </a:prstGeom>
          <a:noFill/>
          <a:ln>
            <a:solidFill>
              <a:schemeClr val="accent2"/>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9" name="AutoShape 8"/>
          <p:cNvSpPr>
            <a:spLocks noChangeArrowheads="1"/>
          </p:cNvSpPr>
          <p:nvPr/>
        </p:nvSpPr>
        <p:spPr bwMode="auto">
          <a:xfrm>
            <a:off x="214282" y="2786058"/>
            <a:ext cx="1428760" cy="362319"/>
          </a:xfrm>
          <a:prstGeom prst="flowChartAlternateProcess">
            <a:avLst/>
          </a:prstGeom>
          <a:ln>
            <a:headEnd/>
            <a:tailEnd/>
          </a:ln>
        </p:spPr>
        <p:style>
          <a:lnRef idx="0">
            <a:schemeClr val="accent2"/>
          </a:lnRef>
          <a:fillRef idx="3">
            <a:schemeClr val="accent2"/>
          </a:fillRef>
          <a:effectRef idx="3">
            <a:schemeClr val="accent2"/>
          </a:effectRef>
          <a:fontRef idx="minor">
            <a:schemeClr val="lt1"/>
          </a:fontRef>
        </p:style>
        <p:txBody>
          <a:bodyPr/>
          <a:lstStyle/>
          <a:p>
            <a:pPr algn="ctr">
              <a:lnSpc>
                <a:spcPct val="87000"/>
              </a:lnSpc>
              <a:buClr>
                <a:srgbClr val="000000"/>
              </a:buClr>
              <a:buSzPct val="100000"/>
              <a:buFont typeface="Arial" charset="0"/>
              <a:buNone/>
            </a:pPr>
            <a:r>
              <a:rPr lang="en-GB" sz="2000" b="1" dirty="0" smtClean="0"/>
              <a:t>Examples:</a:t>
            </a:r>
            <a:endParaRPr lang="en-GB" sz="1200" b="1" dirty="0">
              <a:solidFill>
                <a:schemeClr val="bg1"/>
              </a:solidFill>
            </a:endParaRPr>
          </a:p>
        </p:txBody>
      </p:sp>
      <p:sp>
        <p:nvSpPr>
          <p:cNvPr id="10" name="AutoShape 8"/>
          <p:cNvSpPr>
            <a:spLocks noChangeArrowheads="1"/>
          </p:cNvSpPr>
          <p:nvPr/>
        </p:nvSpPr>
        <p:spPr bwMode="auto">
          <a:xfrm>
            <a:off x="4286248" y="4114216"/>
            <a:ext cx="4572032" cy="2555144"/>
          </a:xfrm>
          <a:prstGeom prst="flowChartAlternateProcess">
            <a:avLst/>
          </a:prstGeom>
          <a:noFill/>
          <a:ln>
            <a:solidFill>
              <a:schemeClr val="accent3"/>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13" name="AutoShape 8"/>
          <p:cNvSpPr>
            <a:spLocks noChangeArrowheads="1"/>
          </p:cNvSpPr>
          <p:nvPr/>
        </p:nvSpPr>
        <p:spPr bwMode="auto">
          <a:xfrm>
            <a:off x="4286248" y="3933056"/>
            <a:ext cx="1500198" cy="413251"/>
          </a:xfrm>
          <a:prstGeom prst="flowChartAlternateProcess">
            <a:avLst/>
          </a:prstGeom>
          <a:ln>
            <a:headEnd/>
            <a:tailEnd/>
          </a:ln>
        </p:spPr>
        <p:style>
          <a:lnRef idx="0">
            <a:schemeClr val="accent3"/>
          </a:lnRef>
          <a:fillRef idx="3">
            <a:schemeClr val="accent3"/>
          </a:fillRef>
          <a:effectRef idx="3">
            <a:schemeClr val="accent3"/>
          </a:effectRef>
          <a:fontRef idx="minor">
            <a:schemeClr val="lt1"/>
          </a:fontRef>
        </p:style>
        <p:txBody>
          <a:bodyPr/>
          <a:lstStyle/>
          <a:p>
            <a:pPr algn="ctr">
              <a:lnSpc>
                <a:spcPct val="87000"/>
              </a:lnSpc>
              <a:buClr>
                <a:srgbClr val="000000"/>
              </a:buClr>
              <a:buSzPct val="100000"/>
              <a:buFont typeface="Arial" charset="0"/>
              <a:buNone/>
            </a:pPr>
            <a:r>
              <a:rPr lang="en-GB" sz="2000" b="1" dirty="0" smtClean="0"/>
              <a:t>Technique:</a:t>
            </a:r>
            <a:endParaRPr lang="en-GB" sz="1200" b="1" dirty="0">
              <a:solidFill>
                <a:schemeClr val="bg1"/>
              </a:solidFill>
            </a:endParaRPr>
          </a:p>
        </p:txBody>
      </p:sp>
      <p:sp>
        <p:nvSpPr>
          <p:cNvPr id="18" name="AutoShape 8"/>
          <p:cNvSpPr>
            <a:spLocks noChangeArrowheads="1"/>
          </p:cNvSpPr>
          <p:nvPr/>
        </p:nvSpPr>
        <p:spPr bwMode="auto">
          <a:xfrm>
            <a:off x="4286248" y="2990016"/>
            <a:ext cx="4592845" cy="799024"/>
          </a:xfrm>
          <a:prstGeom prst="flowChartAlternateProcess">
            <a:avLst/>
          </a:prstGeom>
          <a:noFill/>
          <a:ln>
            <a:solidFill>
              <a:schemeClr val="accent1">
                <a:lumMod val="75000"/>
              </a:schemeClr>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19" name="AutoShape 8"/>
          <p:cNvSpPr>
            <a:spLocks noChangeArrowheads="1"/>
          </p:cNvSpPr>
          <p:nvPr/>
        </p:nvSpPr>
        <p:spPr bwMode="auto">
          <a:xfrm>
            <a:off x="4286248" y="2786057"/>
            <a:ext cx="1500198" cy="362319"/>
          </a:xfrm>
          <a:prstGeom prst="flowChartAlternateProcess">
            <a:avLst/>
          </a:prstGeom>
          <a:solidFill>
            <a:schemeClr val="accent1"/>
          </a:solidFill>
          <a:ln>
            <a:solidFill>
              <a:schemeClr val="accent1">
                <a:lumMod val="75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algn="ctr">
              <a:lnSpc>
                <a:spcPct val="87000"/>
              </a:lnSpc>
              <a:buClr>
                <a:srgbClr val="000000"/>
              </a:buClr>
              <a:buSzPct val="100000"/>
              <a:buFont typeface="Arial" charset="0"/>
              <a:buNone/>
            </a:pPr>
            <a:r>
              <a:rPr lang="en-GB" sz="2000" b="1" dirty="0" smtClean="0"/>
              <a:t>Focus:</a:t>
            </a:r>
            <a:endParaRPr lang="en-GB" sz="1200" b="1" dirty="0">
              <a:solidFill>
                <a:schemeClr val="bg1"/>
              </a:solidFill>
            </a:endParaRPr>
          </a:p>
        </p:txBody>
      </p:sp>
      <p:sp>
        <p:nvSpPr>
          <p:cNvPr id="21" name="Rectangle 20"/>
          <p:cNvSpPr/>
          <p:nvPr/>
        </p:nvSpPr>
        <p:spPr>
          <a:xfrm>
            <a:off x="4510968" y="3148808"/>
            <a:ext cx="4285398" cy="523220"/>
          </a:xfrm>
          <a:prstGeom prst="rect">
            <a:avLst/>
          </a:prstGeom>
        </p:spPr>
        <p:txBody>
          <a:bodyPr wrap="square">
            <a:spAutoFit/>
          </a:bodyPr>
          <a:lstStyle/>
          <a:p>
            <a:r>
              <a:rPr lang="en-GB" sz="1400" dirty="0" smtClean="0"/>
              <a:t>These questions are testing your ability to recall knowledge </a:t>
            </a:r>
            <a:endParaRPr lang="en-GB" sz="1400" b="1" dirty="0" smtClean="0"/>
          </a:p>
        </p:txBody>
      </p:sp>
      <p:pic>
        <p:nvPicPr>
          <p:cNvPr id="2051" name="Picture 3"/>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214282" y="3429000"/>
            <a:ext cx="3893028" cy="25202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5" name="Picture 14" descr="questions.png"/>
          <p:cNvPicPr>
            <a:picLocks noChangeAspect="1"/>
          </p:cNvPicPr>
          <p:nvPr/>
        </p:nvPicPr>
        <p:blipFill>
          <a:blip r:embed="rId3" cstate="print"/>
          <a:stretch>
            <a:fillRect/>
          </a:stretch>
        </p:blipFill>
        <p:spPr>
          <a:xfrm>
            <a:off x="6451429" y="360773"/>
            <a:ext cx="2369043" cy="2276139"/>
          </a:xfrm>
          <a:prstGeom prst="rect">
            <a:avLst/>
          </a:prstGeom>
        </p:spPr>
      </p:pic>
    </p:spTree>
    <p:extLst>
      <p:ext uri="{BB962C8B-B14F-4D97-AF65-F5344CB8AC3E}">
        <p14:creationId xmlns="" xmlns:p14="http://schemas.microsoft.com/office/powerpoint/2010/main" val="3581278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8"/>
          <p:cNvSpPr>
            <a:spLocks noChangeArrowheads="1"/>
          </p:cNvSpPr>
          <p:nvPr/>
        </p:nvSpPr>
        <p:spPr bwMode="auto">
          <a:xfrm>
            <a:off x="214282" y="571480"/>
            <a:ext cx="5857916" cy="2021354"/>
          </a:xfrm>
          <a:prstGeom prst="flowChartAlternateProcess">
            <a:avLst/>
          </a:prstGeom>
          <a:ln>
            <a:headEnd/>
            <a:tailEnd/>
          </a:ln>
        </p:spPr>
        <p:style>
          <a:lnRef idx="1">
            <a:schemeClr val="accent5"/>
          </a:lnRef>
          <a:fillRef idx="2">
            <a:schemeClr val="accent5"/>
          </a:fillRef>
          <a:effectRef idx="1">
            <a:schemeClr val="accent5"/>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5" name="AutoShape 8"/>
          <p:cNvSpPr>
            <a:spLocks noChangeArrowheads="1"/>
          </p:cNvSpPr>
          <p:nvPr/>
        </p:nvSpPr>
        <p:spPr bwMode="auto">
          <a:xfrm>
            <a:off x="214282" y="214290"/>
            <a:ext cx="3989280" cy="648071"/>
          </a:xfrm>
          <a:prstGeom prst="flowChartAlternateProcess">
            <a:avLst/>
          </a:prstGeom>
          <a:ln>
            <a:headEnd/>
            <a:tailEnd/>
          </a:ln>
        </p:spPr>
        <p:style>
          <a:lnRef idx="0">
            <a:schemeClr val="accent5"/>
          </a:lnRef>
          <a:fillRef idx="3">
            <a:schemeClr val="accent5"/>
          </a:fillRef>
          <a:effectRef idx="3">
            <a:schemeClr val="accent5"/>
          </a:effectRef>
          <a:fontRef idx="minor">
            <a:schemeClr val="lt1"/>
          </a:fontRef>
        </p:style>
        <p:txBody>
          <a:bodyPr/>
          <a:lstStyle/>
          <a:p>
            <a:pPr algn="ctr">
              <a:lnSpc>
                <a:spcPct val="87000"/>
              </a:lnSpc>
              <a:buClr>
                <a:srgbClr val="000000"/>
              </a:buClr>
              <a:buSzPct val="100000"/>
              <a:buFont typeface="Arial" charset="0"/>
              <a:buNone/>
            </a:pPr>
            <a:r>
              <a:rPr lang="en-GB" sz="4000" b="1" dirty="0" smtClean="0"/>
              <a:t>Exam Technique</a:t>
            </a:r>
            <a:endParaRPr lang="en-GB" sz="2400" b="1" dirty="0">
              <a:solidFill>
                <a:schemeClr val="bg1"/>
              </a:solidFill>
            </a:endParaRPr>
          </a:p>
        </p:txBody>
      </p:sp>
      <p:sp>
        <p:nvSpPr>
          <p:cNvPr id="7" name="TextBox 6"/>
          <p:cNvSpPr txBox="1"/>
          <p:nvPr/>
        </p:nvSpPr>
        <p:spPr>
          <a:xfrm>
            <a:off x="214282" y="928670"/>
            <a:ext cx="5857916" cy="2123658"/>
          </a:xfrm>
          <a:prstGeom prst="rect">
            <a:avLst/>
          </a:prstGeom>
          <a:noFill/>
        </p:spPr>
        <p:txBody>
          <a:bodyPr wrap="square" rtlCol="0">
            <a:spAutoFit/>
          </a:bodyPr>
          <a:lstStyle/>
          <a:p>
            <a:pPr algn="ctr"/>
            <a:r>
              <a:rPr lang="en-GB" sz="2000" dirty="0" smtClean="0"/>
              <a:t>How do I answer...</a:t>
            </a:r>
          </a:p>
          <a:p>
            <a:pPr algn="ctr"/>
            <a:r>
              <a:rPr lang="en-GB" sz="4400" b="1" dirty="0" smtClean="0"/>
              <a:t>1/2 mark questions?</a:t>
            </a:r>
          </a:p>
          <a:p>
            <a:pPr lvl="0" algn="ctr"/>
            <a:r>
              <a:rPr lang="en-GB" dirty="0" smtClean="0">
                <a:solidFill>
                  <a:prstClr val="black"/>
                </a:solidFill>
              </a:rPr>
              <a:t>Command Word: </a:t>
            </a:r>
            <a:r>
              <a:rPr lang="en-GB" sz="2400" b="1" dirty="0" smtClean="0">
                <a:solidFill>
                  <a:prstClr val="black"/>
                </a:solidFill>
              </a:rPr>
              <a:t>State / Identify / List</a:t>
            </a:r>
            <a:endParaRPr lang="en-GB" sz="2000" b="1" dirty="0" smtClean="0">
              <a:solidFill>
                <a:prstClr val="black"/>
              </a:solidFill>
            </a:endParaRPr>
          </a:p>
          <a:p>
            <a:pPr algn="ctr"/>
            <a:endParaRPr lang="en-GB" sz="4400" b="1" dirty="0"/>
          </a:p>
        </p:txBody>
      </p:sp>
      <p:sp>
        <p:nvSpPr>
          <p:cNvPr id="9" name="Rectangle 8"/>
          <p:cNvSpPr/>
          <p:nvPr/>
        </p:nvSpPr>
        <p:spPr>
          <a:xfrm>
            <a:off x="4464843" y="5000636"/>
            <a:ext cx="4214842" cy="1754326"/>
          </a:xfrm>
          <a:prstGeom prst="rect">
            <a:avLst/>
          </a:prstGeom>
        </p:spPr>
        <p:txBody>
          <a:bodyPr wrap="square">
            <a:spAutoFit/>
          </a:bodyPr>
          <a:lstStyle/>
          <a:p>
            <a:pPr marL="342900" indent="-342900"/>
            <a:r>
              <a:rPr lang="en-GB" dirty="0" smtClean="0"/>
              <a:t>Make </a:t>
            </a:r>
            <a:r>
              <a:rPr lang="en-GB" b="1" dirty="0" smtClean="0"/>
              <a:t>one point for each mark:</a:t>
            </a:r>
          </a:p>
          <a:p>
            <a:pPr marL="742950" lvl="1" indent="-285750">
              <a:buFont typeface="Arial" pitchFamily="34" charset="0"/>
              <a:buChar char="•"/>
            </a:pPr>
            <a:r>
              <a:rPr lang="en-GB" dirty="0" smtClean="0"/>
              <a:t>Don’t over answer – one word or phrase might be enough.</a:t>
            </a:r>
          </a:p>
          <a:p>
            <a:pPr marL="742950" lvl="1" indent="-285750">
              <a:buFont typeface="Arial" pitchFamily="34" charset="0"/>
              <a:buChar char="•"/>
            </a:pPr>
            <a:r>
              <a:rPr lang="en-GB" dirty="0" smtClean="0"/>
              <a:t>No explanation required</a:t>
            </a:r>
            <a:r>
              <a:rPr lang="en-GB" dirty="0"/>
              <a:t>.</a:t>
            </a:r>
            <a:endParaRPr lang="en-GB" dirty="0" smtClean="0"/>
          </a:p>
          <a:p>
            <a:pPr marL="742950" lvl="1" indent="-285750">
              <a:buFont typeface="Arial" pitchFamily="34" charset="0"/>
              <a:buChar char="•"/>
            </a:pPr>
            <a:r>
              <a:rPr lang="en-GB" dirty="0" smtClean="0"/>
              <a:t>Bullet points are fine.</a:t>
            </a:r>
          </a:p>
          <a:p>
            <a:endParaRPr lang="en-GB" dirty="0"/>
          </a:p>
        </p:txBody>
      </p:sp>
      <p:sp>
        <p:nvSpPr>
          <p:cNvPr id="14" name="Rectangle 13"/>
          <p:cNvSpPr/>
          <p:nvPr/>
        </p:nvSpPr>
        <p:spPr>
          <a:xfrm>
            <a:off x="357158" y="3214686"/>
            <a:ext cx="3439268" cy="3708708"/>
          </a:xfrm>
          <a:prstGeom prst="rect">
            <a:avLst/>
          </a:prstGeom>
        </p:spPr>
        <p:txBody>
          <a:bodyPr wrap="square">
            <a:spAutoFit/>
          </a:bodyPr>
          <a:lstStyle/>
          <a:p>
            <a:r>
              <a:rPr lang="en-GB" sz="1400" dirty="0" smtClean="0"/>
              <a:t>1) State </a:t>
            </a:r>
            <a:r>
              <a:rPr lang="en-GB" sz="1400" b="1" dirty="0"/>
              <a:t>two </a:t>
            </a:r>
            <a:r>
              <a:rPr lang="en-GB" sz="1400" dirty="0" smtClean="0"/>
              <a:t>peripheral devices.</a:t>
            </a:r>
          </a:p>
          <a:p>
            <a:pPr marL="285750" indent="-285750">
              <a:buFont typeface="Arial" pitchFamily="34" charset="0"/>
              <a:buChar char="•"/>
            </a:pPr>
            <a:r>
              <a:rPr lang="en-GB" sz="1400" i="1" dirty="0" smtClean="0"/>
              <a:t>A Keyboard</a:t>
            </a:r>
          </a:p>
          <a:p>
            <a:pPr marL="285750" indent="-285750">
              <a:buFont typeface="Arial" pitchFamily="34" charset="0"/>
              <a:buChar char="•"/>
            </a:pPr>
            <a:r>
              <a:rPr lang="en-GB" sz="1400" i="1" dirty="0" smtClean="0"/>
              <a:t>Gaming controller</a:t>
            </a:r>
          </a:p>
          <a:p>
            <a:endParaRPr lang="en-GB" sz="1400" dirty="0" smtClean="0"/>
          </a:p>
          <a:p>
            <a:endParaRPr lang="en-GB" sz="500" i="1" dirty="0"/>
          </a:p>
          <a:p>
            <a:r>
              <a:rPr lang="en-GB" sz="1400" dirty="0" smtClean="0"/>
              <a:t>2) State </a:t>
            </a:r>
            <a:r>
              <a:rPr lang="en-GB" sz="1400" b="1" dirty="0" smtClean="0"/>
              <a:t>two </a:t>
            </a:r>
            <a:r>
              <a:rPr lang="en-GB" sz="1400" dirty="0" smtClean="0"/>
              <a:t>biometric methods to log on to a PC</a:t>
            </a:r>
          </a:p>
          <a:p>
            <a:pPr marL="285750" indent="-285750">
              <a:buFont typeface="Arial" pitchFamily="34" charset="0"/>
              <a:buChar char="•"/>
            </a:pPr>
            <a:r>
              <a:rPr lang="en-GB" sz="1400" i="1" dirty="0" smtClean="0"/>
              <a:t>Fingerprint scanning</a:t>
            </a:r>
          </a:p>
          <a:p>
            <a:pPr marL="285750" indent="-285750">
              <a:buFont typeface="Arial" pitchFamily="34" charset="0"/>
              <a:buChar char="•"/>
            </a:pPr>
            <a:r>
              <a:rPr lang="en-GB" sz="1400" i="1" dirty="0" smtClean="0"/>
              <a:t>Facial recognition</a:t>
            </a:r>
          </a:p>
          <a:p>
            <a:endParaRPr lang="en-GB" sz="1400" dirty="0" smtClean="0"/>
          </a:p>
          <a:p>
            <a:endParaRPr lang="en-GB" sz="600" dirty="0"/>
          </a:p>
          <a:p>
            <a:r>
              <a:rPr lang="en-GB" sz="1400" dirty="0" smtClean="0"/>
              <a:t>3) State </a:t>
            </a:r>
            <a:r>
              <a:rPr lang="en-GB" sz="1400" b="1" dirty="0"/>
              <a:t>two </a:t>
            </a:r>
            <a:r>
              <a:rPr lang="en-GB" sz="1400" dirty="0"/>
              <a:t>benefits to the consumer of importing office furniture into the UK</a:t>
            </a:r>
            <a:r>
              <a:rPr lang="en-GB" sz="1400" dirty="0" smtClean="0"/>
              <a:t>.</a:t>
            </a:r>
          </a:p>
          <a:p>
            <a:pPr marL="285750" indent="-285750">
              <a:buFont typeface="Arial" pitchFamily="34" charset="0"/>
              <a:buChar char="•"/>
            </a:pPr>
            <a:r>
              <a:rPr lang="en-GB" sz="1400" i="1" dirty="0" smtClean="0"/>
              <a:t>cheaper </a:t>
            </a:r>
            <a:r>
              <a:rPr lang="en-GB" sz="1400" i="1" dirty="0"/>
              <a:t>products</a:t>
            </a:r>
          </a:p>
          <a:p>
            <a:pPr marL="285750" indent="-285750">
              <a:buFont typeface="Arial" pitchFamily="34" charset="0"/>
              <a:buChar char="•"/>
            </a:pPr>
            <a:r>
              <a:rPr lang="en-GB" sz="1400" i="1" dirty="0" smtClean="0"/>
              <a:t>wider </a:t>
            </a:r>
            <a:r>
              <a:rPr lang="en-GB" sz="1400" i="1" dirty="0"/>
              <a:t>choice</a:t>
            </a:r>
            <a:endParaRPr lang="en-GB" sz="1400" i="1" dirty="0" smtClean="0"/>
          </a:p>
          <a:p>
            <a:endParaRPr lang="en-GB" sz="1400" i="1" dirty="0" smtClean="0"/>
          </a:p>
          <a:p>
            <a:endParaRPr lang="en-GB" sz="1400" i="1" dirty="0"/>
          </a:p>
          <a:p>
            <a:endParaRPr lang="en-GB" sz="1400" i="1" dirty="0" smtClean="0"/>
          </a:p>
        </p:txBody>
      </p:sp>
      <p:sp>
        <p:nvSpPr>
          <p:cNvPr id="11" name="AutoShape 8"/>
          <p:cNvSpPr>
            <a:spLocks noChangeArrowheads="1"/>
          </p:cNvSpPr>
          <p:nvPr/>
        </p:nvSpPr>
        <p:spPr bwMode="auto">
          <a:xfrm>
            <a:off x="214282" y="2928934"/>
            <a:ext cx="3784512" cy="3643338"/>
          </a:xfrm>
          <a:prstGeom prst="flowChartAlternateProcess">
            <a:avLst/>
          </a:prstGeom>
          <a:noFill/>
          <a:ln>
            <a:solidFill>
              <a:schemeClr val="accent2"/>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12" name="AutoShape 8"/>
          <p:cNvSpPr>
            <a:spLocks noChangeArrowheads="1"/>
          </p:cNvSpPr>
          <p:nvPr/>
        </p:nvSpPr>
        <p:spPr bwMode="auto">
          <a:xfrm>
            <a:off x="214282" y="2786058"/>
            <a:ext cx="1428760" cy="362319"/>
          </a:xfrm>
          <a:prstGeom prst="flowChartAlternateProcess">
            <a:avLst/>
          </a:prstGeom>
          <a:ln>
            <a:headEnd/>
            <a:tailEnd/>
          </a:ln>
        </p:spPr>
        <p:style>
          <a:lnRef idx="0">
            <a:schemeClr val="accent2"/>
          </a:lnRef>
          <a:fillRef idx="3">
            <a:schemeClr val="accent2"/>
          </a:fillRef>
          <a:effectRef idx="3">
            <a:schemeClr val="accent2"/>
          </a:effectRef>
          <a:fontRef idx="minor">
            <a:schemeClr val="lt1"/>
          </a:fontRef>
        </p:style>
        <p:txBody>
          <a:bodyPr/>
          <a:lstStyle/>
          <a:p>
            <a:pPr algn="ctr">
              <a:lnSpc>
                <a:spcPct val="87000"/>
              </a:lnSpc>
              <a:buClr>
                <a:srgbClr val="000000"/>
              </a:buClr>
              <a:buSzPct val="100000"/>
              <a:buFont typeface="Arial" charset="0"/>
              <a:buNone/>
            </a:pPr>
            <a:r>
              <a:rPr lang="en-GB" sz="2000" b="1" dirty="0" smtClean="0"/>
              <a:t>Examples:</a:t>
            </a:r>
            <a:endParaRPr lang="en-GB" sz="1200" b="1" dirty="0">
              <a:solidFill>
                <a:schemeClr val="bg1"/>
              </a:solidFill>
            </a:endParaRPr>
          </a:p>
        </p:txBody>
      </p:sp>
      <p:sp>
        <p:nvSpPr>
          <p:cNvPr id="15" name="AutoShape 8"/>
          <p:cNvSpPr>
            <a:spLocks noChangeArrowheads="1"/>
          </p:cNvSpPr>
          <p:nvPr/>
        </p:nvSpPr>
        <p:spPr bwMode="auto">
          <a:xfrm>
            <a:off x="4286248" y="4786322"/>
            <a:ext cx="4572032" cy="1785950"/>
          </a:xfrm>
          <a:prstGeom prst="flowChartAlternateProcess">
            <a:avLst/>
          </a:prstGeom>
          <a:noFill/>
          <a:ln>
            <a:solidFill>
              <a:schemeClr val="accent3"/>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16" name="AutoShape 8"/>
          <p:cNvSpPr>
            <a:spLocks noChangeArrowheads="1"/>
          </p:cNvSpPr>
          <p:nvPr/>
        </p:nvSpPr>
        <p:spPr bwMode="auto">
          <a:xfrm>
            <a:off x="4282978" y="4566879"/>
            <a:ext cx="1500198" cy="362319"/>
          </a:xfrm>
          <a:prstGeom prst="flowChartAlternateProcess">
            <a:avLst/>
          </a:prstGeom>
          <a:ln>
            <a:headEnd/>
            <a:tailEnd/>
          </a:ln>
        </p:spPr>
        <p:style>
          <a:lnRef idx="0">
            <a:schemeClr val="accent3"/>
          </a:lnRef>
          <a:fillRef idx="3">
            <a:schemeClr val="accent3"/>
          </a:fillRef>
          <a:effectRef idx="3">
            <a:schemeClr val="accent3"/>
          </a:effectRef>
          <a:fontRef idx="minor">
            <a:schemeClr val="lt1"/>
          </a:fontRef>
        </p:style>
        <p:txBody>
          <a:bodyPr/>
          <a:lstStyle/>
          <a:p>
            <a:pPr algn="ctr">
              <a:lnSpc>
                <a:spcPct val="87000"/>
              </a:lnSpc>
              <a:buClr>
                <a:srgbClr val="000000"/>
              </a:buClr>
              <a:buSzPct val="100000"/>
              <a:buFont typeface="Arial" charset="0"/>
              <a:buNone/>
            </a:pPr>
            <a:r>
              <a:rPr lang="en-GB" sz="2000" b="1" dirty="0" smtClean="0"/>
              <a:t>Technique:</a:t>
            </a:r>
            <a:endParaRPr lang="en-GB" sz="1200" b="1" dirty="0">
              <a:solidFill>
                <a:schemeClr val="bg1"/>
              </a:solidFill>
            </a:endParaRP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91680" y="3530534"/>
            <a:ext cx="142876" cy="142876"/>
          </a:xfrm>
          <a:prstGeom prst="rect">
            <a:avLst/>
          </a:prstGeom>
          <a:noFill/>
          <a:ln w="9525">
            <a:noFill/>
            <a:miter lim="800000"/>
            <a:headEnd/>
            <a:tailEnd/>
          </a:ln>
          <a:effectLst/>
        </p:spPr>
      </p:pic>
      <p:pic>
        <p:nvPicPr>
          <p:cNvPr id="1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23728" y="3718172"/>
            <a:ext cx="142876" cy="142876"/>
          </a:xfrm>
          <a:prstGeom prst="rect">
            <a:avLst/>
          </a:prstGeom>
          <a:noFill/>
          <a:ln w="9525">
            <a:noFill/>
            <a:miter lim="800000"/>
            <a:headEnd/>
            <a:tailEnd/>
          </a:ln>
          <a:effectLst/>
        </p:spPr>
      </p:pic>
      <p:pic>
        <p:nvPicPr>
          <p:cNvPr id="19"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66604" y="4653136"/>
            <a:ext cx="142876" cy="142876"/>
          </a:xfrm>
          <a:prstGeom prst="rect">
            <a:avLst/>
          </a:prstGeom>
          <a:noFill/>
          <a:ln w="9525">
            <a:noFill/>
            <a:miter lim="800000"/>
            <a:headEnd/>
            <a:tailEnd/>
          </a:ln>
          <a:effectLst/>
        </p:spPr>
      </p:pic>
      <p:pic>
        <p:nvPicPr>
          <p:cNvPr id="2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93555" y="4858698"/>
            <a:ext cx="142876" cy="142876"/>
          </a:xfrm>
          <a:prstGeom prst="rect">
            <a:avLst/>
          </a:prstGeom>
          <a:noFill/>
          <a:ln w="9525">
            <a:noFill/>
            <a:miter lim="800000"/>
            <a:headEnd/>
            <a:tailEnd/>
          </a:ln>
          <a:effectLst/>
        </p:spPr>
      </p:pic>
      <p:pic>
        <p:nvPicPr>
          <p:cNvPr id="2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66046" y="5816784"/>
            <a:ext cx="142876" cy="142876"/>
          </a:xfrm>
          <a:prstGeom prst="rect">
            <a:avLst/>
          </a:prstGeom>
          <a:noFill/>
          <a:ln w="9525">
            <a:noFill/>
            <a:miter lim="800000"/>
            <a:headEnd/>
            <a:tailEnd/>
          </a:ln>
          <a:effectLst/>
        </p:spPr>
      </p:pic>
      <p:pic>
        <p:nvPicPr>
          <p:cNvPr id="23"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49348" y="6094436"/>
            <a:ext cx="142876" cy="142876"/>
          </a:xfrm>
          <a:prstGeom prst="rect">
            <a:avLst/>
          </a:prstGeom>
          <a:noFill/>
          <a:ln w="9525">
            <a:noFill/>
            <a:miter lim="800000"/>
            <a:headEnd/>
            <a:tailEnd/>
          </a:ln>
          <a:effectLst/>
        </p:spPr>
      </p:pic>
      <p:sp>
        <p:nvSpPr>
          <p:cNvPr id="24" name="AutoShape 8"/>
          <p:cNvSpPr>
            <a:spLocks noChangeArrowheads="1"/>
          </p:cNvSpPr>
          <p:nvPr/>
        </p:nvSpPr>
        <p:spPr bwMode="auto">
          <a:xfrm>
            <a:off x="4286248" y="2998363"/>
            <a:ext cx="4592845" cy="1222725"/>
          </a:xfrm>
          <a:prstGeom prst="flowChartAlternateProcess">
            <a:avLst/>
          </a:prstGeom>
          <a:noFill/>
          <a:ln>
            <a:solidFill>
              <a:schemeClr val="accent1">
                <a:lumMod val="75000"/>
              </a:schemeClr>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25" name="AutoShape 8"/>
          <p:cNvSpPr>
            <a:spLocks noChangeArrowheads="1"/>
          </p:cNvSpPr>
          <p:nvPr/>
        </p:nvSpPr>
        <p:spPr bwMode="auto">
          <a:xfrm>
            <a:off x="4286248" y="2794404"/>
            <a:ext cx="1500198" cy="362319"/>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lnSpc>
                <a:spcPct val="87000"/>
              </a:lnSpc>
              <a:buClr>
                <a:srgbClr val="000000"/>
              </a:buClr>
              <a:buSzPct val="100000"/>
              <a:buFont typeface="Arial" charset="0"/>
              <a:buNone/>
            </a:pPr>
            <a:r>
              <a:rPr lang="en-GB" sz="2000" b="1" dirty="0" smtClean="0"/>
              <a:t>Focus:</a:t>
            </a:r>
            <a:endParaRPr lang="en-GB" sz="1200" b="1" dirty="0">
              <a:solidFill>
                <a:schemeClr val="bg1"/>
              </a:solidFill>
            </a:endParaRPr>
          </a:p>
        </p:txBody>
      </p:sp>
      <p:sp>
        <p:nvSpPr>
          <p:cNvPr id="26" name="Rectangle 25"/>
          <p:cNvSpPr/>
          <p:nvPr/>
        </p:nvSpPr>
        <p:spPr>
          <a:xfrm>
            <a:off x="4510968" y="3184750"/>
            <a:ext cx="4285398" cy="830997"/>
          </a:xfrm>
          <a:prstGeom prst="rect">
            <a:avLst/>
          </a:prstGeom>
        </p:spPr>
        <p:txBody>
          <a:bodyPr wrap="square">
            <a:spAutoFit/>
          </a:bodyPr>
          <a:lstStyle/>
          <a:p>
            <a:r>
              <a:rPr lang="en-GB" sz="1600" dirty="0" smtClean="0"/>
              <a:t>These questions are testing your ability to communicate  understanding of key terms and basic knowledge</a:t>
            </a:r>
            <a:endParaRPr lang="en-GB" sz="1600" b="1" dirty="0" smtClean="0"/>
          </a:p>
        </p:txBody>
      </p:sp>
      <p:pic>
        <p:nvPicPr>
          <p:cNvPr id="21" name="Picture 20" descr="questions.png"/>
          <p:cNvPicPr>
            <a:picLocks noChangeAspect="1"/>
          </p:cNvPicPr>
          <p:nvPr/>
        </p:nvPicPr>
        <p:blipFill>
          <a:blip r:embed="rId3" cstate="print"/>
          <a:stretch>
            <a:fillRect/>
          </a:stretch>
        </p:blipFill>
        <p:spPr>
          <a:xfrm>
            <a:off x="6451429" y="360773"/>
            <a:ext cx="2369043" cy="227613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8"/>
          <p:cNvSpPr>
            <a:spLocks noChangeArrowheads="1"/>
          </p:cNvSpPr>
          <p:nvPr/>
        </p:nvSpPr>
        <p:spPr bwMode="auto">
          <a:xfrm>
            <a:off x="214282" y="571480"/>
            <a:ext cx="5857916" cy="2021354"/>
          </a:xfrm>
          <a:prstGeom prst="flowChartAlternateProcess">
            <a:avLst/>
          </a:prstGeom>
          <a:ln>
            <a:headEnd/>
            <a:tailEnd/>
          </a:ln>
        </p:spPr>
        <p:style>
          <a:lnRef idx="1">
            <a:schemeClr val="accent5"/>
          </a:lnRef>
          <a:fillRef idx="2">
            <a:schemeClr val="accent5"/>
          </a:fillRef>
          <a:effectRef idx="1">
            <a:schemeClr val="accent5"/>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5" name="AutoShape 8"/>
          <p:cNvSpPr>
            <a:spLocks noChangeArrowheads="1"/>
          </p:cNvSpPr>
          <p:nvPr/>
        </p:nvSpPr>
        <p:spPr bwMode="auto">
          <a:xfrm>
            <a:off x="214282" y="214290"/>
            <a:ext cx="3989280" cy="648071"/>
          </a:xfrm>
          <a:prstGeom prst="flowChartAlternateProcess">
            <a:avLst/>
          </a:prstGeom>
          <a:ln>
            <a:headEnd/>
            <a:tailEnd/>
          </a:ln>
        </p:spPr>
        <p:style>
          <a:lnRef idx="0">
            <a:schemeClr val="accent5"/>
          </a:lnRef>
          <a:fillRef idx="3">
            <a:schemeClr val="accent5"/>
          </a:fillRef>
          <a:effectRef idx="3">
            <a:schemeClr val="accent5"/>
          </a:effectRef>
          <a:fontRef idx="minor">
            <a:schemeClr val="lt1"/>
          </a:fontRef>
        </p:style>
        <p:txBody>
          <a:bodyPr/>
          <a:lstStyle/>
          <a:p>
            <a:pPr algn="ctr">
              <a:lnSpc>
                <a:spcPct val="87000"/>
              </a:lnSpc>
              <a:buClr>
                <a:srgbClr val="000000"/>
              </a:buClr>
              <a:buSzPct val="100000"/>
              <a:buFont typeface="Arial" charset="0"/>
              <a:buNone/>
            </a:pPr>
            <a:r>
              <a:rPr lang="en-GB" sz="4000" b="1" dirty="0" smtClean="0"/>
              <a:t>Exam Technique</a:t>
            </a:r>
            <a:endParaRPr lang="en-GB" sz="2400" b="1" dirty="0">
              <a:solidFill>
                <a:schemeClr val="bg1"/>
              </a:solidFill>
            </a:endParaRPr>
          </a:p>
        </p:txBody>
      </p:sp>
      <p:sp>
        <p:nvSpPr>
          <p:cNvPr id="7" name="TextBox 6"/>
          <p:cNvSpPr txBox="1"/>
          <p:nvPr/>
        </p:nvSpPr>
        <p:spPr>
          <a:xfrm>
            <a:off x="428596" y="928670"/>
            <a:ext cx="5429288" cy="1508105"/>
          </a:xfrm>
          <a:prstGeom prst="rect">
            <a:avLst/>
          </a:prstGeom>
          <a:noFill/>
        </p:spPr>
        <p:txBody>
          <a:bodyPr wrap="square" rtlCol="0">
            <a:spAutoFit/>
          </a:bodyPr>
          <a:lstStyle/>
          <a:p>
            <a:pPr algn="ctr"/>
            <a:r>
              <a:rPr lang="en-GB" sz="2000" dirty="0" smtClean="0"/>
              <a:t>How do I answer...</a:t>
            </a:r>
          </a:p>
          <a:p>
            <a:pPr algn="ctr"/>
            <a:r>
              <a:rPr lang="en-GB" sz="4400" b="1" dirty="0" smtClean="0"/>
              <a:t>2 mark questions?</a:t>
            </a:r>
          </a:p>
          <a:p>
            <a:pPr algn="ctr"/>
            <a:r>
              <a:rPr lang="en-GB" sz="2000" dirty="0" smtClean="0">
                <a:solidFill>
                  <a:prstClr val="black"/>
                </a:solidFill>
              </a:rPr>
              <a:t>Command Word</a:t>
            </a:r>
            <a:r>
              <a:rPr lang="en-GB" dirty="0" smtClean="0">
                <a:solidFill>
                  <a:prstClr val="black"/>
                </a:solidFill>
              </a:rPr>
              <a:t>: </a:t>
            </a:r>
            <a:r>
              <a:rPr lang="en-GB" sz="2800" b="1" dirty="0" smtClean="0">
                <a:solidFill>
                  <a:prstClr val="black"/>
                </a:solidFill>
              </a:rPr>
              <a:t>Explain / Describe</a:t>
            </a:r>
            <a:endParaRPr lang="en-GB" sz="4400" b="1" dirty="0"/>
          </a:p>
        </p:txBody>
      </p:sp>
      <p:sp>
        <p:nvSpPr>
          <p:cNvPr id="11" name="Rectangle 10"/>
          <p:cNvSpPr/>
          <p:nvPr/>
        </p:nvSpPr>
        <p:spPr>
          <a:xfrm>
            <a:off x="4510968" y="4365104"/>
            <a:ext cx="4143404" cy="2893100"/>
          </a:xfrm>
          <a:prstGeom prst="rect">
            <a:avLst/>
          </a:prstGeom>
        </p:spPr>
        <p:txBody>
          <a:bodyPr wrap="square">
            <a:spAutoFit/>
          </a:bodyPr>
          <a:lstStyle/>
          <a:p>
            <a:pPr marL="342900" indent="-342900">
              <a:buAutoNum type="arabicParenR"/>
            </a:pPr>
            <a:r>
              <a:rPr lang="en-GB" sz="1600" b="1" dirty="0" smtClean="0"/>
              <a:t>Make ONE relevant point </a:t>
            </a:r>
            <a:r>
              <a:rPr lang="en-GB" sz="1600" dirty="0" smtClean="0"/>
              <a:t>that answers the question.</a:t>
            </a:r>
            <a:endParaRPr lang="en-GB" sz="1050" b="1" dirty="0"/>
          </a:p>
          <a:p>
            <a:pPr marL="342900" indent="-342900">
              <a:buAutoNum type="arabicParenR"/>
            </a:pPr>
            <a:r>
              <a:rPr lang="en-GB" sz="1600" b="1" dirty="0" smtClean="0"/>
              <a:t>Develop this point </a:t>
            </a:r>
            <a:r>
              <a:rPr lang="en-GB" sz="1600" dirty="0" smtClean="0"/>
              <a:t>with:</a:t>
            </a:r>
          </a:p>
          <a:p>
            <a:pPr marL="742950" lvl="1" indent="-285750">
              <a:buFont typeface="Arial" pitchFamily="34" charset="0"/>
              <a:buChar char="•"/>
            </a:pPr>
            <a:r>
              <a:rPr lang="en-GB" sz="1600" dirty="0" smtClean="0"/>
              <a:t>An example (if appropriate): </a:t>
            </a:r>
            <a:r>
              <a:rPr lang="en-GB" sz="1600" b="1" dirty="0" smtClean="0"/>
              <a:t>OR</a:t>
            </a:r>
          </a:p>
          <a:p>
            <a:pPr marL="1200150" lvl="2" indent="-285750">
              <a:buFont typeface="Courier New" pitchFamily="49" charset="0"/>
              <a:buChar char="o"/>
            </a:pPr>
            <a:r>
              <a:rPr lang="en-GB" sz="1600" dirty="0" smtClean="0"/>
              <a:t>E.g. </a:t>
            </a:r>
            <a:r>
              <a:rPr lang="en-GB" sz="1600" i="1" dirty="0" smtClean="0">
                <a:solidFill>
                  <a:srgbClr val="FF0000"/>
                </a:solidFill>
              </a:rPr>
              <a:t>For example…</a:t>
            </a:r>
          </a:p>
          <a:p>
            <a:pPr marL="742950" lvl="1" indent="-285750">
              <a:buFont typeface="Arial" pitchFamily="34" charset="0"/>
              <a:buChar char="•"/>
            </a:pPr>
            <a:r>
              <a:rPr lang="en-GB" sz="1600" dirty="0" smtClean="0"/>
              <a:t>Further explanation (explain how or why?):</a:t>
            </a:r>
          </a:p>
          <a:p>
            <a:pPr marL="1200150" lvl="2" indent="-285750">
              <a:buFont typeface="Courier New" pitchFamily="49" charset="0"/>
              <a:buChar char="o"/>
            </a:pPr>
            <a:r>
              <a:rPr lang="en-GB" sz="1600" dirty="0" smtClean="0"/>
              <a:t>E.g. </a:t>
            </a:r>
            <a:r>
              <a:rPr lang="en-GB" sz="1600" i="1" dirty="0" smtClean="0">
                <a:solidFill>
                  <a:srgbClr val="FF0000"/>
                </a:solidFill>
              </a:rPr>
              <a:t>This means that…</a:t>
            </a:r>
          </a:p>
          <a:p>
            <a:pPr marL="1200150" lvl="2" indent="-285750">
              <a:buFont typeface="Courier New" pitchFamily="49" charset="0"/>
              <a:buChar char="o"/>
            </a:pPr>
            <a:r>
              <a:rPr lang="en-GB" sz="1600" dirty="0" smtClean="0"/>
              <a:t>E.g.</a:t>
            </a:r>
            <a:r>
              <a:rPr lang="en-GB" sz="1600" i="1" dirty="0" smtClean="0">
                <a:solidFill>
                  <a:srgbClr val="FF0000"/>
                </a:solidFill>
              </a:rPr>
              <a:t> This is because…</a:t>
            </a:r>
          </a:p>
          <a:p>
            <a:endParaRPr lang="en-GB" dirty="0" smtClean="0"/>
          </a:p>
          <a:p>
            <a:endParaRPr lang="en-GB" dirty="0" smtClean="0"/>
          </a:p>
        </p:txBody>
      </p:sp>
      <p:sp>
        <p:nvSpPr>
          <p:cNvPr id="12" name="TextBox 11"/>
          <p:cNvSpPr txBox="1"/>
          <p:nvPr/>
        </p:nvSpPr>
        <p:spPr>
          <a:xfrm>
            <a:off x="285720" y="3214686"/>
            <a:ext cx="3643338" cy="2462213"/>
          </a:xfrm>
          <a:prstGeom prst="rect">
            <a:avLst/>
          </a:prstGeom>
          <a:noFill/>
        </p:spPr>
        <p:txBody>
          <a:bodyPr wrap="square" rtlCol="0">
            <a:spAutoFit/>
          </a:bodyPr>
          <a:lstStyle/>
          <a:p>
            <a:r>
              <a:rPr lang="en-GB" sz="1400" dirty="0" smtClean="0"/>
              <a:t>1) Explain the term ‘open source’</a:t>
            </a:r>
          </a:p>
          <a:p>
            <a:endParaRPr lang="en-GB" sz="1400" i="1" dirty="0" smtClean="0"/>
          </a:p>
          <a:p>
            <a:r>
              <a:rPr lang="en-GB" sz="1400" i="1" dirty="0" smtClean="0"/>
              <a:t>Open sources software is in the public domain, which means that anyone can use it</a:t>
            </a:r>
          </a:p>
          <a:p>
            <a:endParaRPr lang="en-GB" sz="1400" i="1" dirty="0"/>
          </a:p>
          <a:p>
            <a:r>
              <a:rPr lang="en-GB" sz="1400" dirty="0" smtClean="0"/>
              <a:t>2) Describe how IMAP differs from POP</a:t>
            </a:r>
          </a:p>
          <a:p>
            <a:endParaRPr lang="en-GB" sz="1400" i="1" dirty="0"/>
          </a:p>
          <a:p>
            <a:r>
              <a:rPr lang="en-GB" sz="1400" i="1" dirty="0" smtClean="0"/>
              <a:t>IMAP ‘pushes’ the email to the mobile phone as soon as it is received by the host server whereas POP require the user to access email periodically</a:t>
            </a:r>
            <a:endParaRPr lang="en-GB" sz="1400" i="1" dirty="0"/>
          </a:p>
        </p:txBody>
      </p:sp>
      <p:sp>
        <p:nvSpPr>
          <p:cNvPr id="8" name="AutoShape 8"/>
          <p:cNvSpPr>
            <a:spLocks noChangeArrowheads="1"/>
          </p:cNvSpPr>
          <p:nvPr/>
        </p:nvSpPr>
        <p:spPr bwMode="auto">
          <a:xfrm>
            <a:off x="214282" y="2928934"/>
            <a:ext cx="3784512" cy="3740426"/>
          </a:xfrm>
          <a:prstGeom prst="flowChartAlternateProcess">
            <a:avLst/>
          </a:prstGeom>
          <a:noFill/>
          <a:ln>
            <a:solidFill>
              <a:schemeClr val="accent2"/>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9" name="AutoShape 8"/>
          <p:cNvSpPr>
            <a:spLocks noChangeArrowheads="1"/>
          </p:cNvSpPr>
          <p:nvPr/>
        </p:nvSpPr>
        <p:spPr bwMode="auto">
          <a:xfrm>
            <a:off x="214282" y="2786058"/>
            <a:ext cx="1428760" cy="362319"/>
          </a:xfrm>
          <a:prstGeom prst="flowChartAlternateProcess">
            <a:avLst/>
          </a:prstGeom>
          <a:ln>
            <a:headEnd/>
            <a:tailEnd/>
          </a:ln>
        </p:spPr>
        <p:style>
          <a:lnRef idx="0">
            <a:schemeClr val="accent2"/>
          </a:lnRef>
          <a:fillRef idx="3">
            <a:schemeClr val="accent2"/>
          </a:fillRef>
          <a:effectRef idx="3">
            <a:schemeClr val="accent2"/>
          </a:effectRef>
          <a:fontRef idx="minor">
            <a:schemeClr val="lt1"/>
          </a:fontRef>
        </p:style>
        <p:txBody>
          <a:bodyPr/>
          <a:lstStyle/>
          <a:p>
            <a:pPr algn="ctr">
              <a:lnSpc>
                <a:spcPct val="87000"/>
              </a:lnSpc>
              <a:buClr>
                <a:srgbClr val="000000"/>
              </a:buClr>
              <a:buSzPct val="100000"/>
              <a:buFont typeface="Arial" charset="0"/>
              <a:buNone/>
            </a:pPr>
            <a:r>
              <a:rPr lang="en-GB" sz="2000" b="1" dirty="0" smtClean="0"/>
              <a:t>Examples:</a:t>
            </a:r>
            <a:endParaRPr lang="en-GB" sz="1200" b="1" dirty="0">
              <a:solidFill>
                <a:schemeClr val="bg1"/>
              </a:solidFill>
            </a:endParaRPr>
          </a:p>
        </p:txBody>
      </p:sp>
      <p:sp>
        <p:nvSpPr>
          <p:cNvPr id="10" name="AutoShape 8"/>
          <p:cNvSpPr>
            <a:spLocks noChangeArrowheads="1"/>
          </p:cNvSpPr>
          <p:nvPr/>
        </p:nvSpPr>
        <p:spPr bwMode="auto">
          <a:xfrm>
            <a:off x="4286248" y="4114216"/>
            <a:ext cx="4572032" cy="2555144"/>
          </a:xfrm>
          <a:prstGeom prst="flowChartAlternateProcess">
            <a:avLst/>
          </a:prstGeom>
          <a:noFill/>
          <a:ln>
            <a:solidFill>
              <a:schemeClr val="accent3"/>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13" name="AutoShape 8"/>
          <p:cNvSpPr>
            <a:spLocks noChangeArrowheads="1"/>
          </p:cNvSpPr>
          <p:nvPr/>
        </p:nvSpPr>
        <p:spPr bwMode="auto">
          <a:xfrm>
            <a:off x="4286248" y="3933056"/>
            <a:ext cx="1500198" cy="413251"/>
          </a:xfrm>
          <a:prstGeom prst="flowChartAlternateProcess">
            <a:avLst/>
          </a:prstGeom>
          <a:ln>
            <a:headEnd/>
            <a:tailEnd/>
          </a:ln>
        </p:spPr>
        <p:style>
          <a:lnRef idx="0">
            <a:schemeClr val="accent3"/>
          </a:lnRef>
          <a:fillRef idx="3">
            <a:schemeClr val="accent3"/>
          </a:fillRef>
          <a:effectRef idx="3">
            <a:schemeClr val="accent3"/>
          </a:effectRef>
          <a:fontRef idx="minor">
            <a:schemeClr val="lt1"/>
          </a:fontRef>
        </p:style>
        <p:txBody>
          <a:bodyPr/>
          <a:lstStyle/>
          <a:p>
            <a:pPr algn="ctr">
              <a:lnSpc>
                <a:spcPct val="87000"/>
              </a:lnSpc>
              <a:buClr>
                <a:srgbClr val="000000"/>
              </a:buClr>
              <a:buSzPct val="100000"/>
              <a:buFont typeface="Arial" charset="0"/>
              <a:buNone/>
            </a:pPr>
            <a:r>
              <a:rPr lang="en-GB" sz="2000" b="1" dirty="0" smtClean="0"/>
              <a:t>Technique:</a:t>
            </a:r>
            <a:endParaRPr lang="en-GB" sz="1200" b="1" dirty="0">
              <a:solidFill>
                <a:schemeClr val="bg1"/>
              </a:solidFill>
            </a:endParaRPr>
          </a:p>
        </p:txBody>
      </p:sp>
      <p:pic>
        <p:nvPicPr>
          <p:cNvPr id="1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635896" y="3790180"/>
            <a:ext cx="142876" cy="142876"/>
          </a:xfrm>
          <a:prstGeom prst="rect">
            <a:avLst/>
          </a:prstGeom>
          <a:noFill/>
          <a:ln w="9525">
            <a:noFill/>
            <a:miter lim="800000"/>
            <a:headEnd/>
            <a:tailEnd/>
          </a:ln>
          <a:effectLst/>
        </p:spPr>
      </p:pic>
      <p:pic>
        <p:nvPicPr>
          <p:cNvPr id="15"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71800" y="4042778"/>
            <a:ext cx="142876" cy="142876"/>
          </a:xfrm>
          <a:prstGeom prst="rect">
            <a:avLst/>
          </a:prstGeom>
          <a:noFill/>
          <a:ln w="9525">
            <a:noFill/>
            <a:miter lim="800000"/>
            <a:headEnd/>
            <a:tailEnd/>
          </a:ln>
          <a:effectLst/>
        </p:spPr>
      </p:pic>
      <p:pic>
        <p:nvPicPr>
          <p:cNvPr id="1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843238" y="5085184"/>
            <a:ext cx="142876" cy="142876"/>
          </a:xfrm>
          <a:prstGeom prst="rect">
            <a:avLst/>
          </a:prstGeom>
          <a:noFill/>
          <a:ln w="9525">
            <a:noFill/>
            <a:miter lim="800000"/>
            <a:headEnd/>
            <a:tailEnd/>
          </a:ln>
          <a:effectLst/>
        </p:spPr>
      </p:pic>
      <p:pic>
        <p:nvPicPr>
          <p:cNvPr id="17"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43608" y="5550372"/>
            <a:ext cx="142876" cy="142876"/>
          </a:xfrm>
          <a:prstGeom prst="rect">
            <a:avLst/>
          </a:prstGeom>
          <a:noFill/>
          <a:ln w="9525">
            <a:noFill/>
            <a:miter lim="800000"/>
            <a:headEnd/>
            <a:tailEnd/>
          </a:ln>
          <a:effectLst/>
        </p:spPr>
      </p:pic>
      <p:sp>
        <p:nvSpPr>
          <p:cNvPr id="18" name="AutoShape 8"/>
          <p:cNvSpPr>
            <a:spLocks noChangeArrowheads="1"/>
          </p:cNvSpPr>
          <p:nvPr/>
        </p:nvSpPr>
        <p:spPr bwMode="auto">
          <a:xfrm>
            <a:off x="4286248" y="2990016"/>
            <a:ext cx="4592845" cy="799024"/>
          </a:xfrm>
          <a:prstGeom prst="flowChartAlternateProcess">
            <a:avLst/>
          </a:prstGeom>
          <a:noFill/>
          <a:ln>
            <a:solidFill>
              <a:schemeClr val="accent1">
                <a:lumMod val="75000"/>
              </a:schemeClr>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19" name="AutoShape 8"/>
          <p:cNvSpPr>
            <a:spLocks noChangeArrowheads="1"/>
          </p:cNvSpPr>
          <p:nvPr/>
        </p:nvSpPr>
        <p:spPr bwMode="auto">
          <a:xfrm>
            <a:off x="4286248" y="2786057"/>
            <a:ext cx="1500198" cy="362319"/>
          </a:xfrm>
          <a:prstGeom prst="flowChartAlternateProcess">
            <a:avLst/>
          </a:prstGeom>
          <a:solidFill>
            <a:schemeClr val="accent1"/>
          </a:solidFill>
          <a:ln>
            <a:solidFill>
              <a:schemeClr val="accent1">
                <a:lumMod val="75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algn="ctr">
              <a:lnSpc>
                <a:spcPct val="87000"/>
              </a:lnSpc>
              <a:buClr>
                <a:srgbClr val="000000"/>
              </a:buClr>
              <a:buSzPct val="100000"/>
              <a:buFont typeface="Arial" charset="0"/>
              <a:buNone/>
            </a:pPr>
            <a:r>
              <a:rPr lang="en-GB" sz="2000" b="1" dirty="0" smtClean="0"/>
              <a:t>Focus:</a:t>
            </a:r>
            <a:endParaRPr lang="en-GB" sz="1200" b="1" dirty="0">
              <a:solidFill>
                <a:schemeClr val="bg1"/>
              </a:solidFill>
            </a:endParaRPr>
          </a:p>
        </p:txBody>
      </p:sp>
      <p:sp>
        <p:nvSpPr>
          <p:cNvPr id="21" name="Rectangle 20"/>
          <p:cNvSpPr/>
          <p:nvPr/>
        </p:nvSpPr>
        <p:spPr>
          <a:xfrm>
            <a:off x="4510968" y="3148808"/>
            <a:ext cx="4285398" cy="523220"/>
          </a:xfrm>
          <a:prstGeom prst="rect">
            <a:avLst/>
          </a:prstGeom>
        </p:spPr>
        <p:txBody>
          <a:bodyPr wrap="square">
            <a:spAutoFit/>
          </a:bodyPr>
          <a:lstStyle/>
          <a:p>
            <a:r>
              <a:rPr lang="en-GB" sz="1400" dirty="0" smtClean="0"/>
              <a:t>These questions are testing your ability to communicate knowledge and understanding </a:t>
            </a:r>
            <a:endParaRPr lang="en-GB" sz="1400" b="1" dirty="0" smtClean="0"/>
          </a:p>
        </p:txBody>
      </p:sp>
      <p:pic>
        <p:nvPicPr>
          <p:cNvPr id="20" name="Picture 19" descr="questions.png"/>
          <p:cNvPicPr>
            <a:picLocks noChangeAspect="1"/>
          </p:cNvPicPr>
          <p:nvPr/>
        </p:nvPicPr>
        <p:blipFill>
          <a:blip r:embed="rId3" cstate="print"/>
          <a:stretch>
            <a:fillRect/>
          </a:stretch>
        </p:blipFill>
        <p:spPr>
          <a:xfrm>
            <a:off x="6451429" y="360773"/>
            <a:ext cx="2369043" cy="227613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8"/>
          <p:cNvSpPr>
            <a:spLocks noChangeArrowheads="1"/>
          </p:cNvSpPr>
          <p:nvPr/>
        </p:nvSpPr>
        <p:spPr bwMode="auto">
          <a:xfrm>
            <a:off x="214282" y="571480"/>
            <a:ext cx="5857916" cy="1832507"/>
          </a:xfrm>
          <a:prstGeom prst="flowChartAlternateProcess">
            <a:avLst/>
          </a:prstGeom>
          <a:ln>
            <a:headEnd/>
            <a:tailEnd/>
          </a:ln>
        </p:spPr>
        <p:style>
          <a:lnRef idx="1">
            <a:schemeClr val="accent5"/>
          </a:lnRef>
          <a:fillRef idx="2">
            <a:schemeClr val="accent5"/>
          </a:fillRef>
          <a:effectRef idx="1">
            <a:schemeClr val="accent5"/>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5" name="AutoShape 8"/>
          <p:cNvSpPr>
            <a:spLocks noChangeArrowheads="1"/>
          </p:cNvSpPr>
          <p:nvPr/>
        </p:nvSpPr>
        <p:spPr bwMode="auto">
          <a:xfrm>
            <a:off x="214282" y="214290"/>
            <a:ext cx="3989280" cy="648071"/>
          </a:xfrm>
          <a:prstGeom prst="flowChartAlternateProcess">
            <a:avLst/>
          </a:prstGeom>
          <a:ln>
            <a:headEnd/>
            <a:tailEnd/>
          </a:ln>
        </p:spPr>
        <p:style>
          <a:lnRef idx="0">
            <a:schemeClr val="accent5"/>
          </a:lnRef>
          <a:fillRef idx="3">
            <a:schemeClr val="accent5"/>
          </a:fillRef>
          <a:effectRef idx="3">
            <a:schemeClr val="accent5"/>
          </a:effectRef>
          <a:fontRef idx="minor">
            <a:schemeClr val="lt1"/>
          </a:fontRef>
        </p:style>
        <p:txBody>
          <a:bodyPr/>
          <a:lstStyle/>
          <a:p>
            <a:pPr algn="ctr">
              <a:lnSpc>
                <a:spcPct val="87000"/>
              </a:lnSpc>
              <a:buClr>
                <a:srgbClr val="000000"/>
              </a:buClr>
              <a:buSzPct val="100000"/>
              <a:buFont typeface="Arial" charset="0"/>
              <a:buNone/>
            </a:pPr>
            <a:r>
              <a:rPr lang="en-GB" sz="4000" b="1" dirty="0" smtClean="0"/>
              <a:t>Exam Technique</a:t>
            </a:r>
            <a:endParaRPr lang="en-GB" sz="2400" b="1" dirty="0">
              <a:solidFill>
                <a:schemeClr val="bg1"/>
              </a:solidFill>
            </a:endParaRPr>
          </a:p>
        </p:txBody>
      </p:sp>
      <p:sp>
        <p:nvSpPr>
          <p:cNvPr id="7" name="TextBox 6"/>
          <p:cNvSpPr txBox="1"/>
          <p:nvPr/>
        </p:nvSpPr>
        <p:spPr>
          <a:xfrm>
            <a:off x="428596" y="836712"/>
            <a:ext cx="5429288" cy="1508105"/>
          </a:xfrm>
          <a:prstGeom prst="rect">
            <a:avLst/>
          </a:prstGeom>
          <a:noFill/>
        </p:spPr>
        <p:txBody>
          <a:bodyPr wrap="square" rtlCol="0">
            <a:spAutoFit/>
          </a:bodyPr>
          <a:lstStyle/>
          <a:p>
            <a:pPr algn="ctr"/>
            <a:r>
              <a:rPr lang="en-GB" sz="2000" dirty="0" smtClean="0"/>
              <a:t>How do I answer...</a:t>
            </a:r>
          </a:p>
          <a:p>
            <a:pPr algn="ctr"/>
            <a:r>
              <a:rPr lang="en-GB" sz="4400" b="1" dirty="0" smtClean="0"/>
              <a:t>4 mark questions?</a:t>
            </a:r>
          </a:p>
          <a:p>
            <a:pPr algn="ctr"/>
            <a:r>
              <a:rPr lang="en-GB" sz="2000" dirty="0" smtClean="0">
                <a:solidFill>
                  <a:prstClr val="black"/>
                </a:solidFill>
              </a:rPr>
              <a:t>Command Word: </a:t>
            </a:r>
            <a:r>
              <a:rPr lang="en-GB" sz="2800" b="1" dirty="0" smtClean="0">
                <a:solidFill>
                  <a:prstClr val="black"/>
                </a:solidFill>
              </a:rPr>
              <a:t>Explain</a:t>
            </a:r>
            <a:endParaRPr lang="en-GB" sz="4400" b="1" dirty="0"/>
          </a:p>
        </p:txBody>
      </p:sp>
      <p:sp>
        <p:nvSpPr>
          <p:cNvPr id="11" name="Rectangle 10"/>
          <p:cNvSpPr/>
          <p:nvPr/>
        </p:nvSpPr>
        <p:spPr>
          <a:xfrm>
            <a:off x="4500562" y="4215838"/>
            <a:ext cx="4143404" cy="3600986"/>
          </a:xfrm>
          <a:prstGeom prst="rect">
            <a:avLst/>
          </a:prstGeom>
        </p:spPr>
        <p:txBody>
          <a:bodyPr wrap="square">
            <a:spAutoFit/>
          </a:bodyPr>
          <a:lstStyle/>
          <a:p>
            <a:pPr marL="342900" indent="-342900">
              <a:buAutoNum type="arabicParenR"/>
            </a:pPr>
            <a:r>
              <a:rPr lang="en-GB" sz="1600" b="1" dirty="0" smtClean="0"/>
              <a:t>Make TWO relevant points </a:t>
            </a:r>
            <a:r>
              <a:rPr lang="en-GB" sz="1600" dirty="0" smtClean="0"/>
              <a:t>that answer the question.</a:t>
            </a:r>
            <a:endParaRPr lang="en-GB" sz="1000" b="1" dirty="0"/>
          </a:p>
          <a:p>
            <a:pPr marL="342900" indent="-342900">
              <a:buAutoNum type="arabicParenR"/>
            </a:pPr>
            <a:r>
              <a:rPr lang="en-GB" sz="1600" b="1" dirty="0" smtClean="0"/>
              <a:t>Develop each point </a:t>
            </a:r>
            <a:r>
              <a:rPr lang="en-GB" sz="1600" dirty="0" smtClean="0"/>
              <a:t>with:</a:t>
            </a:r>
          </a:p>
          <a:p>
            <a:pPr marL="742950" lvl="1" indent="-285750">
              <a:buFont typeface="Arial" pitchFamily="34" charset="0"/>
              <a:buChar char="•"/>
            </a:pPr>
            <a:r>
              <a:rPr lang="en-GB" sz="1600" dirty="0" smtClean="0"/>
              <a:t>An example (if appropriate): </a:t>
            </a:r>
            <a:r>
              <a:rPr lang="en-GB" sz="1600" b="1" dirty="0" smtClean="0"/>
              <a:t>OR</a:t>
            </a:r>
          </a:p>
          <a:p>
            <a:pPr marL="1200150" lvl="2" indent="-285750">
              <a:buFont typeface="Courier New" pitchFamily="49" charset="0"/>
              <a:buChar char="o"/>
            </a:pPr>
            <a:r>
              <a:rPr lang="en-GB" sz="1600" i="1" dirty="0" smtClean="0"/>
              <a:t>E.g. </a:t>
            </a:r>
            <a:r>
              <a:rPr lang="en-GB" sz="1600" i="1" dirty="0" smtClean="0">
                <a:solidFill>
                  <a:srgbClr val="FF0000"/>
                </a:solidFill>
              </a:rPr>
              <a:t>For example…</a:t>
            </a:r>
          </a:p>
          <a:p>
            <a:pPr marL="742950" lvl="1" indent="-285750">
              <a:buFont typeface="Arial" pitchFamily="34" charset="0"/>
              <a:buChar char="•"/>
            </a:pPr>
            <a:r>
              <a:rPr lang="en-GB" sz="1600" dirty="0" smtClean="0"/>
              <a:t>Further explanation (explain how or why?):</a:t>
            </a:r>
            <a:r>
              <a:rPr lang="en-GB" sz="1600" i="1" dirty="0" smtClean="0"/>
              <a:t> </a:t>
            </a:r>
          </a:p>
          <a:p>
            <a:pPr marL="1200150" lvl="2" indent="-285750">
              <a:buFont typeface="Courier New" pitchFamily="49" charset="0"/>
              <a:buChar char="o"/>
            </a:pPr>
            <a:r>
              <a:rPr lang="en-GB" sz="1600" dirty="0" smtClean="0"/>
              <a:t>E.g. </a:t>
            </a:r>
            <a:r>
              <a:rPr lang="en-GB" sz="1600" i="1" dirty="0" smtClean="0">
                <a:solidFill>
                  <a:srgbClr val="FF0000"/>
                </a:solidFill>
              </a:rPr>
              <a:t>This </a:t>
            </a:r>
            <a:r>
              <a:rPr lang="en-GB" sz="1600" i="1" dirty="0">
                <a:solidFill>
                  <a:srgbClr val="FF0000"/>
                </a:solidFill>
              </a:rPr>
              <a:t>means that</a:t>
            </a:r>
            <a:r>
              <a:rPr lang="en-GB" sz="1600" i="1" dirty="0" smtClean="0">
                <a:solidFill>
                  <a:srgbClr val="FF0000"/>
                </a:solidFill>
              </a:rPr>
              <a:t>…</a:t>
            </a:r>
          </a:p>
          <a:p>
            <a:pPr marL="1200150" lvl="2" indent="-285750">
              <a:buFont typeface="Courier New" pitchFamily="49" charset="0"/>
              <a:buChar char="o"/>
            </a:pPr>
            <a:r>
              <a:rPr lang="en-GB" sz="1600" dirty="0"/>
              <a:t>E.g.</a:t>
            </a:r>
            <a:r>
              <a:rPr lang="en-GB" sz="1600" i="1" dirty="0">
                <a:solidFill>
                  <a:srgbClr val="FF0000"/>
                </a:solidFill>
              </a:rPr>
              <a:t> This is because…</a:t>
            </a:r>
          </a:p>
          <a:p>
            <a:pPr marL="1200150" lvl="2" indent="-285750">
              <a:buFont typeface="Courier New" pitchFamily="49" charset="0"/>
              <a:buChar char="o"/>
            </a:pPr>
            <a:endParaRPr lang="en-GB" sz="1600" i="1" dirty="0">
              <a:solidFill>
                <a:srgbClr val="FF0000"/>
              </a:solidFill>
            </a:endParaRPr>
          </a:p>
          <a:p>
            <a:pPr marL="742950" lvl="1" indent="-285750">
              <a:buFont typeface="Arial" pitchFamily="34" charset="0"/>
              <a:buChar char="•"/>
            </a:pPr>
            <a:endParaRPr lang="en-GB" sz="1600" dirty="0" smtClean="0"/>
          </a:p>
          <a:p>
            <a:pPr marL="800100" lvl="1" indent="-342900"/>
            <a:endParaRPr lang="en-GB" sz="1600" dirty="0" smtClean="0"/>
          </a:p>
          <a:p>
            <a:endParaRPr lang="en-GB" sz="1600" dirty="0"/>
          </a:p>
          <a:p>
            <a:endParaRPr lang="en-GB" sz="1600" dirty="0" smtClean="0"/>
          </a:p>
        </p:txBody>
      </p:sp>
      <p:sp>
        <p:nvSpPr>
          <p:cNvPr id="12" name="TextBox 11"/>
          <p:cNvSpPr txBox="1"/>
          <p:nvPr/>
        </p:nvSpPr>
        <p:spPr>
          <a:xfrm>
            <a:off x="323528" y="3056761"/>
            <a:ext cx="3600400" cy="1815882"/>
          </a:xfrm>
          <a:prstGeom prst="rect">
            <a:avLst/>
          </a:prstGeom>
          <a:noFill/>
        </p:spPr>
        <p:txBody>
          <a:bodyPr wrap="square" rtlCol="0">
            <a:spAutoFit/>
          </a:bodyPr>
          <a:lstStyle/>
          <a:p>
            <a:r>
              <a:rPr lang="en-GB" sz="1400" dirty="0" smtClean="0"/>
              <a:t>Explain two concerns the customers may have about using credit cards to pay online. </a:t>
            </a:r>
          </a:p>
          <a:p>
            <a:endParaRPr lang="en-GB" sz="1400" b="1" i="1" dirty="0"/>
          </a:p>
          <a:p>
            <a:r>
              <a:rPr lang="en-GB" sz="1400" i="1" dirty="0" smtClean="0"/>
              <a:t>The customer could have their identity stolen if spyware has been installed on their computer. Also there is the risk of fraud or misuse of their card details if the website is not secure and their data is not encrypted</a:t>
            </a:r>
          </a:p>
        </p:txBody>
      </p:sp>
      <p:sp>
        <p:nvSpPr>
          <p:cNvPr id="8" name="AutoShape 8"/>
          <p:cNvSpPr>
            <a:spLocks noChangeArrowheads="1"/>
          </p:cNvSpPr>
          <p:nvPr/>
        </p:nvSpPr>
        <p:spPr bwMode="auto">
          <a:xfrm>
            <a:off x="214282" y="2707779"/>
            <a:ext cx="3784512" cy="3753059"/>
          </a:xfrm>
          <a:prstGeom prst="flowChartAlternateProcess">
            <a:avLst/>
          </a:prstGeom>
          <a:noFill/>
          <a:ln>
            <a:solidFill>
              <a:schemeClr val="accent2"/>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9" name="AutoShape 8"/>
          <p:cNvSpPr>
            <a:spLocks noChangeArrowheads="1"/>
          </p:cNvSpPr>
          <p:nvPr/>
        </p:nvSpPr>
        <p:spPr bwMode="auto">
          <a:xfrm>
            <a:off x="214282" y="2564904"/>
            <a:ext cx="1285884" cy="362319"/>
          </a:xfrm>
          <a:prstGeom prst="flowChartAlternateProcess">
            <a:avLst/>
          </a:prstGeom>
          <a:ln>
            <a:headEnd/>
            <a:tailEnd/>
          </a:ln>
        </p:spPr>
        <p:style>
          <a:lnRef idx="0">
            <a:schemeClr val="accent2"/>
          </a:lnRef>
          <a:fillRef idx="3">
            <a:schemeClr val="accent2"/>
          </a:fillRef>
          <a:effectRef idx="3">
            <a:schemeClr val="accent2"/>
          </a:effectRef>
          <a:fontRef idx="minor">
            <a:schemeClr val="lt1"/>
          </a:fontRef>
        </p:style>
        <p:txBody>
          <a:bodyPr/>
          <a:lstStyle/>
          <a:p>
            <a:pPr algn="ctr">
              <a:lnSpc>
                <a:spcPct val="87000"/>
              </a:lnSpc>
              <a:buClr>
                <a:srgbClr val="000000"/>
              </a:buClr>
              <a:buSzPct val="100000"/>
              <a:buFont typeface="Arial" charset="0"/>
              <a:buNone/>
            </a:pPr>
            <a:r>
              <a:rPr lang="en-GB" sz="2000" b="1" dirty="0" smtClean="0"/>
              <a:t>Example:</a:t>
            </a:r>
            <a:endParaRPr lang="en-GB" sz="1200" b="1" dirty="0">
              <a:solidFill>
                <a:schemeClr val="bg1"/>
              </a:solidFill>
            </a:endParaRPr>
          </a:p>
        </p:txBody>
      </p:sp>
      <p:sp>
        <p:nvSpPr>
          <p:cNvPr id="10" name="AutoShape 8"/>
          <p:cNvSpPr>
            <a:spLocks noChangeArrowheads="1"/>
          </p:cNvSpPr>
          <p:nvPr/>
        </p:nvSpPr>
        <p:spPr bwMode="auto">
          <a:xfrm>
            <a:off x="4286248" y="4113646"/>
            <a:ext cx="4572032" cy="2483706"/>
          </a:xfrm>
          <a:prstGeom prst="flowChartAlternateProcess">
            <a:avLst/>
          </a:prstGeom>
          <a:noFill/>
          <a:ln>
            <a:solidFill>
              <a:schemeClr val="accent3"/>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13" name="AutoShape 8"/>
          <p:cNvSpPr>
            <a:spLocks noChangeArrowheads="1"/>
          </p:cNvSpPr>
          <p:nvPr/>
        </p:nvSpPr>
        <p:spPr bwMode="auto">
          <a:xfrm>
            <a:off x="4286248" y="3861048"/>
            <a:ext cx="1500198" cy="362319"/>
          </a:xfrm>
          <a:prstGeom prst="flowChartAlternateProcess">
            <a:avLst/>
          </a:prstGeom>
          <a:ln>
            <a:headEnd/>
            <a:tailEnd/>
          </a:ln>
        </p:spPr>
        <p:style>
          <a:lnRef idx="0">
            <a:schemeClr val="accent3"/>
          </a:lnRef>
          <a:fillRef idx="3">
            <a:schemeClr val="accent3"/>
          </a:fillRef>
          <a:effectRef idx="3">
            <a:schemeClr val="accent3"/>
          </a:effectRef>
          <a:fontRef idx="minor">
            <a:schemeClr val="lt1"/>
          </a:fontRef>
        </p:style>
        <p:txBody>
          <a:bodyPr/>
          <a:lstStyle/>
          <a:p>
            <a:pPr algn="ctr">
              <a:lnSpc>
                <a:spcPct val="87000"/>
              </a:lnSpc>
              <a:buClr>
                <a:srgbClr val="000000"/>
              </a:buClr>
              <a:buSzPct val="100000"/>
              <a:buFont typeface="Arial" charset="0"/>
              <a:buNone/>
            </a:pPr>
            <a:r>
              <a:rPr lang="en-GB" sz="2000" b="1" dirty="0" smtClean="0"/>
              <a:t>Technique:</a:t>
            </a:r>
            <a:endParaRPr lang="en-GB" sz="1200" b="1" dirty="0">
              <a:solidFill>
                <a:schemeClr val="bg1"/>
              </a:solidFill>
            </a:endParaRPr>
          </a:p>
        </p:txBody>
      </p:sp>
      <p:pic>
        <p:nvPicPr>
          <p:cNvPr id="1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14348" y="4051048"/>
            <a:ext cx="142876" cy="142876"/>
          </a:xfrm>
          <a:prstGeom prst="rect">
            <a:avLst/>
          </a:prstGeom>
          <a:noFill/>
          <a:ln w="9525">
            <a:noFill/>
            <a:miter lim="800000"/>
            <a:headEnd/>
            <a:tailEnd/>
          </a:ln>
          <a:effectLst/>
        </p:spPr>
      </p:pic>
      <p:pic>
        <p:nvPicPr>
          <p:cNvPr id="15"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90577" y="3860960"/>
            <a:ext cx="142876" cy="142876"/>
          </a:xfrm>
          <a:prstGeom prst="rect">
            <a:avLst/>
          </a:prstGeom>
          <a:noFill/>
          <a:ln w="9525">
            <a:noFill/>
            <a:miter lim="800000"/>
            <a:headEnd/>
            <a:tailEnd/>
          </a:ln>
          <a:effectLst/>
        </p:spPr>
      </p:pic>
      <p:pic>
        <p:nvPicPr>
          <p:cNvPr id="1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71802" y="4293096"/>
            <a:ext cx="142876" cy="142876"/>
          </a:xfrm>
          <a:prstGeom prst="rect">
            <a:avLst/>
          </a:prstGeom>
          <a:noFill/>
          <a:ln w="9525">
            <a:noFill/>
            <a:miter lim="800000"/>
            <a:headEnd/>
            <a:tailEnd/>
          </a:ln>
          <a:effectLst/>
        </p:spPr>
      </p:pic>
      <p:pic>
        <p:nvPicPr>
          <p:cNvPr id="17"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59755" y="4729767"/>
            <a:ext cx="142876" cy="142876"/>
          </a:xfrm>
          <a:prstGeom prst="rect">
            <a:avLst/>
          </a:prstGeom>
          <a:noFill/>
          <a:ln w="9525">
            <a:noFill/>
            <a:miter lim="800000"/>
            <a:headEnd/>
            <a:tailEnd/>
          </a:ln>
          <a:effectLst/>
        </p:spPr>
      </p:pic>
      <p:sp>
        <p:nvSpPr>
          <p:cNvPr id="18" name="AutoShape 8"/>
          <p:cNvSpPr>
            <a:spLocks noChangeArrowheads="1"/>
          </p:cNvSpPr>
          <p:nvPr/>
        </p:nvSpPr>
        <p:spPr bwMode="auto">
          <a:xfrm>
            <a:off x="4286248" y="2779122"/>
            <a:ext cx="4592845" cy="976819"/>
          </a:xfrm>
          <a:prstGeom prst="flowChartAlternateProcess">
            <a:avLst/>
          </a:prstGeom>
          <a:noFill/>
          <a:ln>
            <a:solidFill>
              <a:schemeClr val="accent1">
                <a:lumMod val="75000"/>
              </a:schemeClr>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19" name="AutoShape 8"/>
          <p:cNvSpPr>
            <a:spLocks noChangeArrowheads="1"/>
          </p:cNvSpPr>
          <p:nvPr/>
        </p:nvSpPr>
        <p:spPr bwMode="auto">
          <a:xfrm>
            <a:off x="4286248" y="2575163"/>
            <a:ext cx="1500198" cy="362319"/>
          </a:xfrm>
          <a:prstGeom prst="flowChartAlternateProcess">
            <a:avLst/>
          </a:prstGeom>
          <a:solidFill>
            <a:schemeClr val="accent1"/>
          </a:solidFill>
          <a:ln>
            <a:solidFill>
              <a:schemeClr val="accent1">
                <a:lumMod val="75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algn="ctr">
              <a:lnSpc>
                <a:spcPct val="87000"/>
              </a:lnSpc>
              <a:buClr>
                <a:srgbClr val="000000"/>
              </a:buClr>
              <a:buSzPct val="100000"/>
              <a:buFont typeface="Arial" charset="0"/>
              <a:buNone/>
            </a:pPr>
            <a:r>
              <a:rPr lang="en-GB" sz="2000" b="1" dirty="0" smtClean="0"/>
              <a:t>Focus:</a:t>
            </a:r>
            <a:endParaRPr lang="en-GB" sz="1200" b="1" dirty="0">
              <a:solidFill>
                <a:schemeClr val="bg1"/>
              </a:solidFill>
            </a:endParaRPr>
          </a:p>
        </p:txBody>
      </p:sp>
      <p:sp>
        <p:nvSpPr>
          <p:cNvPr id="20" name="Rectangle 19"/>
          <p:cNvSpPr/>
          <p:nvPr/>
        </p:nvSpPr>
        <p:spPr>
          <a:xfrm>
            <a:off x="4510968" y="2924944"/>
            <a:ext cx="4285398" cy="830997"/>
          </a:xfrm>
          <a:prstGeom prst="rect">
            <a:avLst/>
          </a:prstGeom>
        </p:spPr>
        <p:txBody>
          <a:bodyPr wrap="square">
            <a:spAutoFit/>
          </a:bodyPr>
          <a:lstStyle/>
          <a:p>
            <a:r>
              <a:rPr lang="en-GB" sz="1600" dirty="0" smtClean="0"/>
              <a:t>These questions are looking to see if you can select and communicate knowledge that has come from the case-study</a:t>
            </a:r>
            <a:endParaRPr lang="en-GB" sz="1600" b="1" dirty="0" smtClean="0"/>
          </a:p>
        </p:txBody>
      </p:sp>
      <p:pic>
        <p:nvPicPr>
          <p:cNvPr id="21" name="Picture 20" descr="questions.png"/>
          <p:cNvPicPr>
            <a:picLocks noChangeAspect="1"/>
          </p:cNvPicPr>
          <p:nvPr/>
        </p:nvPicPr>
        <p:blipFill>
          <a:blip r:embed="rId3" cstate="print"/>
          <a:stretch>
            <a:fillRect/>
          </a:stretch>
        </p:blipFill>
        <p:spPr>
          <a:xfrm>
            <a:off x="6372200" y="332656"/>
            <a:ext cx="2369043" cy="227613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8"/>
          <p:cNvSpPr>
            <a:spLocks noChangeArrowheads="1"/>
          </p:cNvSpPr>
          <p:nvPr/>
        </p:nvSpPr>
        <p:spPr bwMode="auto">
          <a:xfrm>
            <a:off x="214282" y="571480"/>
            <a:ext cx="5857916" cy="1798986"/>
          </a:xfrm>
          <a:prstGeom prst="flowChartAlternateProcess">
            <a:avLst/>
          </a:prstGeom>
          <a:ln>
            <a:headEnd/>
            <a:tailEnd/>
          </a:ln>
        </p:spPr>
        <p:style>
          <a:lnRef idx="1">
            <a:schemeClr val="accent5"/>
          </a:lnRef>
          <a:fillRef idx="2">
            <a:schemeClr val="accent5"/>
          </a:fillRef>
          <a:effectRef idx="1">
            <a:schemeClr val="accent5"/>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5" name="AutoShape 8"/>
          <p:cNvSpPr>
            <a:spLocks noChangeArrowheads="1"/>
          </p:cNvSpPr>
          <p:nvPr/>
        </p:nvSpPr>
        <p:spPr bwMode="auto">
          <a:xfrm>
            <a:off x="214282" y="214290"/>
            <a:ext cx="3989280" cy="648071"/>
          </a:xfrm>
          <a:prstGeom prst="flowChartAlternateProcess">
            <a:avLst/>
          </a:prstGeom>
          <a:ln>
            <a:headEnd/>
            <a:tailEnd/>
          </a:ln>
        </p:spPr>
        <p:style>
          <a:lnRef idx="0">
            <a:schemeClr val="accent5"/>
          </a:lnRef>
          <a:fillRef idx="3">
            <a:schemeClr val="accent5"/>
          </a:fillRef>
          <a:effectRef idx="3">
            <a:schemeClr val="accent5"/>
          </a:effectRef>
          <a:fontRef idx="minor">
            <a:schemeClr val="lt1"/>
          </a:fontRef>
        </p:style>
        <p:txBody>
          <a:bodyPr/>
          <a:lstStyle/>
          <a:p>
            <a:pPr algn="ctr">
              <a:lnSpc>
                <a:spcPct val="87000"/>
              </a:lnSpc>
              <a:buClr>
                <a:srgbClr val="000000"/>
              </a:buClr>
              <a:buSzPct val="100000"/>
              <a:buFont typeface="Arial" charset="0"/>
              <a:buNone/>
            </a:pPr>
            <a:r>
              <a:rPr lang="en-GB" sz="4000" b="1" dirty="0" smtClean="0"/>
              <a:t>Exam Technique</a:t>
            </a:r>
            <a:endParaRPr lang="en-GB" sz="2400" b="1" dirty="0">
              <a:solidFill>
                <a:schemeClr val="bg1"/>
              </a:solidFill>
            </a:endParaRPr>
          </a:p>
        </p:txBody>
      </p:sp>
      <p:sp>
        <p:nvSpPr>
          <p:cNvPr id="7" name="TextBox 6"/>
          <p:cNvSpPr txBox="1"/>
          <p:nvPr/>
        </p:nvSpPr>
        <p:spPr>
          <a:xfrm>
            <a:off x="428596" y="836712"/>
            <a:ext cx="5429288" cy="1508105"/>
          </a:xfrm>
          <a:prstGeom prst="rect">
            <a:avLst/>
          </a:prstGeom>
          <a:noFill/>
        </p:spPr>
        <p:txBody>
          <a:bodyPr wrap="square" rtlCol="0">
            <a:spAutoFit/>
          </a:bodyPr>
          <a:lstStyle/>
          <a:p>
            <a:pPr algn="ctr"/>
            <a:r>
              <a:rPr lang="en-GB" sz="2000" dirty="0" smtClean="0"/>
              <a:t>How do I answer...</a:t>
            </a:r>
          </a:p>
          <a:p>
            <a:pPr algn="ctr"/>
            <a:r>
              <a:rPr lang="en-GB" sz="4400" b="1" dirty="0" smtClean="0"/>
              <a:t>6 mark questions?</a:t>
            </a:r>
          </a:p>
          <a:p>
            <a:pPr lvl="0" algn="ctr"/>
            <a:r>
              <a:rPr lang="en-GB" sz="2000" dirty="0" smtClean="0">
                <a:solidFill>
                  <a:prstClr val="black"/>
                </a:solidFill>
              </a:rPr>
              <a:t>Command word: </a:t>
            </a:r>
            <a:r>
              <a:rPr lang="en-GB" sz="2800" b="1" dirty="0" smtClean="0">
                <a:solidFill>
                  <a:prstClr val="black"/>
                </a:solidFill>
              </a:rPr>
              <a:t>Discuss/Support</a:t>
            </a:r>
            <a:endParaRPr lang="en-GB" sz="4400" b="1" dirty="0"/>
          </a:p>
        </p:txBody>
      </p:sp>
      <p:sp>
        <p:nvSpPr>
          <p:cNvPr id="11" name="Rectangle 10"/>
          <p:cNvSpPr/>
          <p:nvPr/>
        </p:nvSpPr>
        <p:spPr>
          <a:xfrm>
            <a:off x="3468354" y="3861048"/>
            <a:ext cx="5568142" cy="2800767"/>
          </a:xfrm>
          <a:prstGeom prst="rect">
            <a:avLst/>
          </a:prstGeom>
        </p:spPr>
        <p:txBody>
          <a:bodyPr wrap="square">
            <a:spAutoFit/>
          </a:bodyPr>
          <a:lstStyle/>
          <a:p>
            <a:pPr marL="342900" indent="-342900">
              <a:buAutoNum type="arabicParenR"/>
            </a:pPr>
            <a:r>
              <a:rPr lang="en-GB" sz="1600" dirty="0" smtClean="0"/>
              <a:t>Make a </a:t>
            </a:r>
            <a:r>
              <a:rPr lang="en-GB" sz="1600" b="1" dirty="0" smtClean="0"/>
              <a:t>plan </a:t>
            </a:r>
          </a:p>
          <a:p>
            <a:pPr marL="342900" indent="-342900">
              <a:buAutoNum type="arabicParenR"/>
            </a:pPr>
            <a:r>
              <a:rPr lang="en-GB" sz="1600" dirty="0" smtClean="0"/>
              <a:t>Ensure you have two points that support for </a:t>
            </a:r>
            <a:r>
              <a:rPr lang="en-GB" sz="1600" b="1" dirty="0" smtClean="0"/>
              <a:t>and</a:t>
            </a:r>
            <a:r>
              <a:rPr lang="en-GB" sz="1600" dirty="0" smtClean="0"/>
              <a:t> against the question content</a:t>
            </a:r>
          </a:p>
          <a:p>
            <a:pPr marL="342900" indent="-342900">
              <a:buAutoNum type="arabicParenR"/>
            </a:pPr>
            <a:r>
              <a:rPr lang="en-GB" sz="1600" dirty="0" smtClean="0"/>
              <a:t>Develop </a:t>
            </a:r>
            <a:r>
              <a:rPr lang="en-GB" sz="1600" b="1" dirty="0" smtClean="0"/>
              <a:t>each</a:t>
            </a:r>
            <a:r>
              <a:rPr lang="en-GB" sz="1600" dirty="0" smtClean="0"/>
              <a:t> point with:</a:t>
            </a:r>
          </a:p>
          <a:p>
            <a:pPr marL="742950" lvl="1" indent="-285750">
              <a:buFont typeface="Arial" pitchFamily="34" charset="0"/>
              <a:buChar char="•"/>
            </a:pPr>
            <a:r>
              <a:rPr lang="en-GB" sz="1600" dirty="0" smtClean="0"/>
              <a:t>Further explanation (consider how or why?). </a:t>
            </a:r>
          </a:p>
          <a:p>
            <a:pPr marL="1200150" lvl="2" indent="-285750">
              <a:buFont typeface="Courier New" pitchFamily="49" charset="0"/>
              <a:buChar char="o"/>
            </a:pPr>
            <a:r>
              <a:rPr lang="en-GB" sz="1600" dirty="0" smtClean="0"/>
              <a:t>E.g. </a:t>
            </a:r>
            <a:r>
              <a:rPr lang="en-GB" sz="1600" i="1" dirty="0" smtClean="0">
                <a:solidFill>
                  <a:srgbClr val="FF0000"/>
                </a:solidFill>
              </a:rPr>
              <a:t>This means that…</a:t>
            </a:r>
          </a:p>
          <a:p>
            <a:pPr marL="742950" lvl="1" indent="-285750">
              <a:buFont typeface="Arial" pitchFamily="34" charset="0"/>
              <a:buChar char="•"/>
            </a:pPr>
            <a:r>
              <a:rPr lang="en-GB" sz="1600" dirty="0"/>
              <a:t>An example (if appropriate) </a:t>
            </a:r>
          </a:p>
          <a:p>
            <a:pPr marL="1200150" lvl="2" indent="-285750">
              <a:buFont typeface="Courier New" pitchFamily="49" charset="0"/>
              <a:buChar char="o"/>
            </a:pPr>
            <a:r>
              <a:rPr lang="en-GB" sz="1600" dirty="0"/>
              <a:t>E.g. </a:t>
            </a:r>
            <a:r>
              <a:rPr lang="en-GB" sz="1600" i="1" dirty="0">
                <a:solidFill>
                  <a:srgbClr val="FF0000"/>
                </a:solidFill>
              </a:rPr>
              <a:t>For example</a:t>
            </a:r>
            <a:r>
              <a:rPr lang="en-GB" sz="1600" i="1" dirty="0" smtClean="0">
                <a:solidFill>
                  <a:srgbClr val="FF0000"/>
                </a:solidFill>
              </a:rPr>
              <a:t>…</a:t>
            </a:r>
          </a:p>
          <a:p>
            <a:pPr marL="342900" indent="-342900">
              <a:buFont typeface="+mj-lt"/>
              <a:buAutoNum type="arabicParenR" startAt="3"/>
            </a:pPr>
            <a:r>
              <a:rPr lang="en-GB" sz="1600" dirty="0" smtClean="0"/>
              <a:t>Link your points together, relating it back to the question</a:t>
            </a:r>
          </a:p>
          <a:p>
            <a:r>
              <a:rPr lang="en-GB" sz="1600" dirty="0"/>
              <a:t>	</a:t>
            </a:r>
            <a:r>
              <a:rPr lang="en-GB" sz="1600" dirty="0" smtClean="0"/>
              <a:t>E.g. </a:t>
            </a:r>
            <a:r>
              <a:rPr lang="en-GB" sz="1600" i="1" dirty="0" smtClean="0">
                <a:solidFill>
                  <a:srgbClr val="FF0000"/>
                </a:solidFill>
              </a:rPr>
              <a:t>The impact this will have on ??? is…</a:t>
            </a:r>
          </a:p>
          <a:p>
            <a:pPr marL="1257300" lvl="2" indent="-342900">
              <a:buFont typeface="Courier New" pitchFamily="49" charset="0"/>
              <a:buChar char="o"/>
            </a:pPr>
            <a:r>
              <a:rPr lang="en-GB" sz="1600" dirty="0" smtClean="0"/>
              <a:t>E.g. </a:t>
            </a:r>
            <a:r>
              <a:rPr lang="en-GB" sz="1600" i="1" dirty="0" smtClean="0">
                <a:solidFill>
                  <a:srgbClr val="FF0000"/>
                </a:solidFill>
              </a:rPr>
              <a:t>On the other hand… Whereas… However…</a:t>
            </a:r>
            <a:endParaRPr lang="en-GB" sz="1600" dirty="0" smtClean="0"/>
          </a:p>
        </p:txBody>
      </p:sp>
      <p:sp>
        <p:nvSpPr>
          <p:cNvPr id="8" name="AutoShape 8"/>
          <p:cNvSpPr>
            <a:spLocks noChangeArrowheads="1"/>
          </p:cNvSpPr>
          <p:nvPr/>
        </p:nvSpPr>
        <p:spPr bwMode="auto">
          <a:xfrm>
            <a:off x="214282" y="2784973"/>
            <a:ext cx="2928958" cy="3887348"/>
          </a:xfrm>
          <a:prstGeom prst="flowChartAlternateProcess">
            <a:avLst/>
          </a:prstGeom>
          <a:noFill/>
          <a:ln>
            <a:solidFill>
              <a:schemeClr val="accent2"/>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9" name="AutoShape 8"/>
          <p:cNvSpPr>
            <a:spLocks noChangeArrowheads="1"/>
          </p:cNvSpPr>
          <p:nvPr/>
        </p:nvSpPr>
        <p:spPr bwMode="auto">
          <a:xfrm>
            <a:off x="214282" y="2603813"/>
            <a:ext cx="1909446" cy="362319"/>
          </a:xfrm>
          <a:prstGeom prst="flowChartAlternateProcess">
            <a:avLst/>
          </a:prstGeom>
          <a:solidFill>
            <a:schemeClr val="accent2"/>
          </a:solidFill>
          <a:ln>
            <a:solidFill>
              <a:schemeClr val="accent2">
                <a:lumMod val="75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algn="ctr">
              <a:lnSpc>
                <a:spcPct val="87000"/>
              </a:lnSpc>
              <a:buClr>
                <a:srgbClr val="000000"/>
              </a:buClr>
              <a:buSzPct val="100000"/>
              <a:buFont typeface="Arial" charset="0"/>
              <a:buNone/>
            </a:pPr>
            <a:r>
              <a:rPr lang="en-GB" sz="2000" b="1" dirty="0" smtClean="0"/>
              <a:t>Mark Scheme:</a:t>
            </a:r>
            <a:endParaRPr lang="en-GB" sz="1200" b="1" dirty="0">
              <a:solidFill>
                <a:schemeClr val="bg1"/>
              </a:solidFill>
            </a:endParaRPr>
          </a:p>
        </p:txBody>
      </p:sp>
      <p:sp>
        <p:nvSpPr>
          <p:cNvPr id="10" name="AutoShape 8"/>
          <p:cNvSpPr>
            <a:spLocks noChangeArrowheads="1"/>
          </p:cNvSpPr>
          <p:nvPr/>
        </p:nvSpPr>
        <p:spPr bwMode="auto">
          <a:xfrm>
            <a:off x="3347864" y="3742759"/>
            <a:ext cx="5580113" cy="2897092"/>
          </a:xfrm>
          <a:prstGeom prst="flowChartAlternateProcess">
            <a:avLst/>
          </a:prstGeom>
          <a:noFill/>
          <a:ln>
            <a:solidFill>
              <a:schemeClr val="accent3"/>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13" name="AutoShape 8"/>
          <p:cNvSpPr>
            <a:spLocks noChangeArrowheads="1"/>
          </p:cNvSpPr>
          <p:nvPr/>
        </p:nvSpPr>
        <p:spPr bwMode="auto">
          <a:xfrm>
            <a:off x="3347865" y="3501008"/>
            <a:ext cx="1500198" cy="362319"/>
          </a:xfrm>
          <a:prstGeom prst="flowChartAlternateProcess">
            <a:avLst/>
          </a:prstGeom>
          <a:ln>
            <a:headEnd/>
            <a:tailEnd/>
          </a:ln>
        </p:spPr>
        <p:style>
          <a:lnRef idx="0">
            <a:schemeClr val="accent3"/>
          </a:lnRef>
          <a:fillRef idx="3">
            <a:schemeClr val="accent3"/>
          </a:fillRef>
          <a:effectRef idx="3">
            <a:schemeClr val="accent3"/>
          </a:effectRef>
          <a:fontRef idx="minor">
            <a:schemeClr val="lt1"/>
          </a:fontRef>
        </p:style>
        <p:txBody>
          <a:bodyPr/>
          <a:lstStyle/>
          <a:p>
            <a:pPr algn="ctr">
              <a:lnSpc>
                <a:spcPct val="87000"/>
              </a:lnSpc>
              <a:buClr>
                <a:srgbClr val="000000"/>
              </a:buClr>
              <a:buSzPct val="100000"/>
              <a:buFont typeface="Arial" charset="0"/>
              <a:buNone/>
            </a:pPr>
            <a:r>
              <a:rPr lang="en-GB" sz="2000" b="1" dirty="0" smtClean="0"/>
              <a:t>Technique:</a:t>
            </a:r>
            <a:endParaRPr lang="en-GB" sz="1200" b="1" dirty="0">
              <a:solidFill>
                <a:schemeClr val="bg1"/>
              </a:solidFill>
            </a:endParaRPr>
          </a:p>
        </p:txBody>
      </p:sp>
      <p:sp>
        <p:nvSpPr>
          <p:cNvPr id="20" name="AutoShape 8"/>
          <p:cNvSpPr>
            <a:spLocks noChangeArrowheads="1"/>
          </p:cNvSpPr>
          <p:nvPr/>
        </p:nvSpPr>
        <p:spPr bwMode="auto">
          <a:xfrm>
            <a:off x="3347865" y="2674055"/>
            <a:ext cx="5580112" cy="702101"/>
          </a:xfrm>
          <a:prstGeom prst="flowChartAlternateProcess">
            <a:avLst/>
          </a:prstGeom>
          <a:noFill/>
          <a:ln>
            <a:solidFill>
              <a:schemeClr val="accent1">
                <a:lumMod val="75000"/>
              </a:schemeClr>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21" name="AutoShape 8"/>
          <p:cNvSpPr>
            <a:spLocks noChangeArrowheads="1"/>
          </p:cNvSpPr>
          <p:nvPr/>
        </p:nvSpPr>
        <p:spPr bwMode="auto">
          <a:xfrm>
            <a:off x="3359835" y="2492896"/>
            <a:ext cx="1500198" cy="362319"/>
          </a:xfrm>
          <a:prstGeom prst="flowChartAlternateProcess">
            <a:avLst/>
          </a:prstGeom>
          <a:solidFill>
            <a:schemeClr val="accent1"/>
          </a:solidFill>
          <a:ln>
            <a:solidFill>
              <a:schemeClr val="accent1">
                <a:lumMod val="75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algn="ctr">
              <a:lnSpc>
                <a:spcPct val="87000"/>
              </a:lnSpc>
              <a:buClr>
                <a:srgbClr val="000000"/>
              </a:buClr>
              <a:buSzPct val="100000"/>
              <a:buFont typeface="Arial" charset="0"/>
              <a:buNone/>
            </a:pPr>
            <a:r>
              <a:rPr lang="en-GB" sz="2000" b="1" dirty="0" smtClean="0"/>
              <a:t>Focus:</a:t>
            </a:r>
            <a:endParaRPr lang="en-GB" sz="1200" b="1" dirty="0">
              <a:solidFill>
                <a:schemeClr val="bg1"/>
              </a:solidFill>
            </a:endParaRPr>
          </a:p>
        </p:txBody>
      </p:sp>
      <p:sp>
        <p:nvSpPr>
          <p:cNvPr id="22" name="Rectangle 21"/>
          <p:cNvSpPr/>
          <p:nvPr/>
        </p:nvSpPr>
        <p:spPr>
          <a:xfrm>
            <a:off x="3505267" y="2852936"/>
            <a:ext cx="5243197" cy="523220"/>
          </a:xfrm>
          <a:prstGeom prst="rect">
            <a:avLst/>
          </a:prstGeom>
        </p:spPr>
        <p:txBody>
          <a:bodyPr wrap="square">
            <a:spAutoFit/>
          </a:bodyPr>
          <a:lstStyle/>
          <a:p>
            <a:r>
              <a:rPr lang="en-GB" sz="1400" dirty="0" smtClean="0"/>
              <a:t>These questions are testing your ability to apply your knowledge and understanding to a scenario</a:t>
            </a:r>
            <a:endParaRPr lang="en-GB" sz="1400" b="1" dirty="0" smtClean="0"/>
          </a:p>
        </p:txBody>
      </p:sp>
      <p:pic>
        <p:nvPicPr>
          <p:cNvPr id="2" name="Picture 1" descr="image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977744" y="71417"/>
            <a:ext cx="4114800" cy="1000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 name="Rectangle 22"/>
          <p:cNvSpPr/>
          <p:nvPr/>
        </p:nvSpPr>
        <p:spPr>
          <a:xfrm>
            <a:off x="350306" y="3068960"/>
            <a:ext cx="2637518" cy="2800767"/>
          </a:xfrm>
          <a:prstGeom prst="rect">
            <a:avLst/>
          </a:prstGeom>
        </p:spPr>
        <p:txBody>
          <a:bodyPr wrap="square">
            <a:spAutoFit/>
          </a:bodyPr>
          <a:lstStyle/>
          <a:p>
            <a:pPr marL="342900" indent="-342900">
              <a:buAutoNum type="arabicParenR"/>
            </a:pPr>
            <a:r>
              <a:rPr lang="en-GB" sz="1600" dirty="0" smtClean="0"/>
              <a:t>Level is set based on </a:t>
            </a:r>
            <a:r>
              <a:rPr lang="en-GB" sz="1600" b="1" dirty="0" smtClean="0"/>
              <a:t>content </a:t>
            </a:r>
            <a:r>
              <a:rPr lang="en-GB" sz="1600" dirty="0" smtClean="0"/>
              <a:t> and its accuracy</a:t>
            </a:r>
            <a:endParaRPr lang="en-GB" sz="1600" b="1" dirty="0" smtClean="0"/>
          </a:p>
          <a:p>
            <a:pPr marL="342900" indent="-342900">
              <a:buAutoNum type="arabicParenR"/>
            </a:pPr>
            <a:r>
              <a:rPr lang="en-GB" sz="1600" dirty="0" smtClean="0"/>
              <a:t>Position in Level is set based on quality of </a:t>
            </a:r>
            <a:r>
              <a:rPr lang="en-GB" sz="1600" b="1" dirty="0" smtClean="0"/>
              <a:t>discussion</a:t>
            </a:r>
            <a:endParaRPr lang="en-GB" sz="1600" dirty="0" smtClean="0"/>
          </a:p>
          <a:p>
            <a:pPr marL="342900" indent="-342900">
              <a:buFont typeface="+mj-lt"/>
              <a:buAutoNum type="arabicParenR" startAt="3"/>
            </a:pPr>
            <a:r>
              <a:rPr lang="en-GB" sz="1600" dirty="0" smtClean="0"/>
              <a:t>If you are place on the top of the level, e.g. 2, 4 or 6 marks and you </a:t>
            </a:r>
            <a:r>
              <a:rPr lang="en-GB" sz="1600" i="1" dirty="0" smtClean="0"/>
              <a:t>do not meet </a:t>
            </a:r>
            <a:r>
              <a:rPr lang="en-GB" sz="1600" b="1" dirty="0" smtClean="0"/>
              <a:t>QWC </a:t>
            </a:r>
            <a:r>
              <a:rPr lang="en-GB" sz="1600" dirty="0" smtClean="0"/>
              <a:t>the mark is reduced by 1 within that level</a:t>
            </a:r>
          </a:p>
        </p:txBody>
      </p:sp>
      <p:sp>
        <p:nvSpPr>
          <p:cNvPr id="2050" name="AutoShape 2" descr="data:image/jpeg;base64,/9j/4AAQSkZJRgABAQAAAQABAAD/2wCEAAkGBxQSEhUUEhQVFhUXFyAXFxQYGBcWFxUeGBccGR8XGBYYHCghGBolHB8YITEhJSkrLi4uGB8zODMsNyktLisBCgoKDg0OGhAQGy8mICQ4Mi8uLDQvLDQtLDI1LCwsLCwsLiwsLCwsLC8sLCw0LCwsLCw3LCwsLCwsLCwsLCwsLP/AABEIAMQAzAMBIgACEQEDEQH/xAAcAAACAgMBAQAAAAAAAAAAAAAABgUHAQMEAgj/xABCEAACAQMCBAMFBQUECgMAAAABAgMABBESIQUGMUETUWEHInGBkRQyQlKhI2KxwdEzQ5KyFRYkU3JzgqLC4TTS4v/EABkBAQADAQEAAAAAAAAAAAAAAAABAgMEBf/EACwRAQACAgEDAgQFBQAAAAAAAAABAgMRIQQSMUFREyJhcTJCgqHBBRUjM4H/2gAMAwEAAhEDEQA/ALxooooCiiigKKKKAooooCiiigKKKKAooooCiiigKKKKAooooCiiigKKKKAooooCiiigKKKKAooooCiiigKK8M4FJfMHtRsLXKiXxnG2iHD7+RbOkfWgd6xmqcn9qPELj/4dgEXs8pZs+v4F+haoqXmvjDyCI3EEch/uwFB6Z8j2oL4zWc1RZveNjf7Wh9Dp/wDpW1OauOQ7kQzDy0qSfoymgu+iqgsPbI0baL6zkiP50JI/wSAHHwLVYHL/ADfaXo/YTIzAZKZxIPUod8etBP0V5Vs16oCiiigKKKKAooooCiiigKKKKAorBqA5R1skkx1iOV9UUbli6KNvf1nKuTkle2wxtQMFFcV3xWKJwkjhGIBGds6nCDB89RA+YqKseaoZLlofEQAqjQnJBkDqzE79ttvOgYSaVOdOerfhy4kOuUjKQqRrb1P5F9T8s1Ac7+0tI1ENh+2uZDpXCkqo/P8Avg/hxseucUq8vcskOZp2M1y51M7e8FPp5n19MDAoNF/LxDiu93Ibe3bpbxggkHoGB3J9W/w1CcMhLEQWsKxy62DSHMjqqY/Eeh65IAA9KuPhfAc7tXVwLkuG2uprpWYtL0UgaUyctjG5yQOvTegq/liKTiM8CFn0xRapMPgu3TJwc4O1bv8AVN7vitxEJDEqAamBGsrpAwgPXJz8KtblnlSGxMzRFyZm1NrIOkDJCrgDYEnrvvXTb8vwR3L3SLiV10ucnDdNyPPYDPpQVXfcunhNzbhXeS2uG0MrYyjbDIx331dBnBru4hwj7HxBUYnwbz7p3wkqnGB2GrI29asDmPl1bxrctIy+BKJQFxh8djncfEVBe1i6iW1VWBaZpAYArFWVx+MY32zj4kUCdxGKSa8+y2+GSL3rhiFdd/wAHO+cj4/Co3jHI6FtcRaCQbqUzpz8Oqn1UirW5J5aFpbBX3mk9+Vu+ey58lGw+dSF7wlXHSgqTgntCu+HuIuIqZYjss67uPmNpB6bMPWrg4RxaK5jWSF1dG6MpyD/AEPpSVx3lsFWUqGU9VIyD/79aryCS44LN4tvqktmP7SJj07bns3k+O2DQfRFFIfL3PqXE5K6zAyRAEKCIXd3U+KQfdydAx/KpS351idS4im05UKQobxC7MoCgHJbIwR2yKBoorTZ3SyoskZ1I6hlPmCM1tNBmio3hHFfHMq6CrRPobcMM6Q2Aw7gEZHbNSVAUUUUC7z3xxrK0aZeoZR26E74B6nFT8TZAPTIBx8RVScxzzzcJSSZnkee6BSIqMKCzaYgMZIOw3PlU1aXl/YXEBvZVlhunERA2EDn7oGBjHby+lBYdeIowowM49ST+pqopLm4vHuiGu2mildY/DkEFvAobAaQnG+x2OcgEipbinGrpRw0QXaO1wrI0oXVG+64kAI3xnHbOelA5cf5divNPi6gUDhSpAI8RdJ6g7jAI9QKUPaPfwcOtm0Z8aUxiFNmObcAKcYzpUYz6sAOtTfKvMbyRzR3ehLi2YrL+EFRuJcflI79Ph0qr7O5bil/JeOD4MZ0Wyn0P3iD6e8fVgO1B18o8vOpMsxL3Eu7s25XP4R5Hpn4ADYVZ3BuEBRkitPL/DMDJFaeaLe+EmbMnT4WojIwXjOFTc7Bw+T/AMsUDDb3SGR4l+/Gqswx0D6tP+U11g0mHlyZJZJlklMiGFY8PlZVQAOZBn3s5fr07Vv4LwaZZ43lX30MjSzlgxn17KqAbrGBg6TjGB160DeKzXgGvQoIvi/GBbtEGQlZHEYYMudTtgKE6t3Jx0AJrN9wKCaaOeVNUkRzGSThf+np6/IVrm4YGvEmfUwWMhFI9yNs7spB+8RtuOg2I3qYoILmrjElpGskaCQM3h6TkHW+0fvZ2BfAOx+8KX24/cTzWssEIYk3CCJpDGG0CMMXJU4IcMBse3TentkB6gHvvv0rysCjGFUYyRsNs9SPjQKUfNYnlCLD7hCe8zaGUyIxUEEY+8pTAJJIO21LPFOIRSrEfBkH2hNQQhWypIXcKTqG4zjoNzVlx8LhV1cRIHQFVbSNSgnJAPUDNc19wGCUIGjXEedAGVA1HJGAQCpIB0nbYUFE28p4PdYYM1nOQJF3ONDZHTqynf8AeXPXFXdwvhtq6akjQhmWUMCTkhtalTnYAnIA23PnSjzxy6sqOh6N0P5WHRvkaT+ROfnsY/s08ZZo5Ao3xoQn3snBzoO46ZBHlQXZeTxWlu74CxxqXKqPiTgep/jW2xu1mjWRfuuMj5+o/jSZzJzC09txJFj/AGcA8LxdWdbELkacdBnz8qjeU+ePBjtopbeRLbSIhdMCFL+eMY05OM5oH/gXDhbwpEAfdzkkgsxJyWZgBqY9Se9dV3OI0ZyCQiliB1woztSfzhzZPH40djDrkgTxJpZARHGMZCgba2PkD0zUpx2e4mtFe18JdaapPFBYBDGSQFHU0Hfy9xuO8gWeLOhsjDDBBBwQRUnVX+zCzvjbRtHLHHbl8+G8et3XbJV8jGdwPWrPoIG95ViltYrYs6rCUKMp0tlO5+O/1ro5i4N9qEQ1afDnSY7Z1eGc6fT41LZrguuMwRMFklRSegLD9fKpiJnwra9a82nRevvZ9BLcSS+JKqSnM0CtpSU9feI3xnOR69qk+M8rQ3HgEZia3cNE0eBpGQSmCMaTpH0rusuMwTMUjkVmAzgEHau2RsCkxoreto3Wdqp9sMqWySPCG+03gFvgNsUX3jhex+6uf3hXVybwURokY/AME+Z6sfrmoDnCX7VxqKPqtvHq+Z97+Oj6U3JxJrPQxi1o4wCDghhvg57Y3+RpETPhXLlrjr3W8Ha3j0ittctvdeLHqjxk/d1dPMZx0yMfWlG+5mvEcReHGJCdHunUNWQR32Gk98ZzntVq0mWWbqqYqxad8neilRP9KnY+ANsavI/mx5+nSmW21hB4hUtj3iuwz6Z7VFq6WxZviflmPu3g17BqL4jxiKEDW6gnYAsB8z6DI+tL1nzPczM5jh/Z6cq2hm3UbgEfeyenwqYpMxtXJ1WOlu3zP0O1FQ3BLy5KubuNI8bgqRjG+c7nGKjrvny1XIXU+OmkYB+BNR2TvUJnqsdaxa8637mqikVfaGuTmE4zsdQzjbr+v6VoXneQ3JCgGLOkJglzuBkY6k9QKt8KzD+5dPxqdrBopF534nPEluyu0bOCHUeYA/qaluRuLtcQt4hy6Ppz3IIyCfqR8qicc9vcvTraWzzh1ykeM2gdDVC89232W7SYbJIrJJ9NJ/7SD/0Vb3M3OAgkaFI9TDGSx93fB6DfpVb8+30V5bOVBDp+00nyBwcHvsTSaTEbXr1eK2T4cTyceAcsyNweW2OkTy5YnOVycY94egG+9TPNXB5JOEtAsQaUQqBGmMalx93Jx51G+yvjaz2sa6gXVQrDuMbfyp/zVHRExKv+ZeH8QaQJpeW1MYBjhkjjdyFwRK77kH0qV5P4dcLYm1uohHpQxqyuH1qwIzgfdIzU1wvjEc5dUPvIcOvddyP1xXfJIFGScAVOkVvW0bieC/yFwp7WyjikzrUtkbD8R+76HqM+dbLTnC0kXIlA6bN7pGVDYwfLOD6gjtXt+abYa/fzo+8QpIGcYOQOh6Z8wa5YeW7GdVkWMMrZYHLDOp2c9f3makxMeVa5aXnVZiWnnO/lLRWtucSTZJbONKr137Z/ka5LH2exgZmkdm7hfdGfj1rEUueNkHO0OBn+Q7CunnTmuSyaNViDB99THZgPvKMbqwJXr1ya0iZjUVefemK82y5uYidfb/ha5x4SLCSJ4CwVsnqfdZMd85Ocn6GrEF1rgWQfiQN9Rmqx515jS+aBYFYkAgKdjrcqNPr0xn161Y623hW8cec6VCnv0H8KZN9sb8nRRWM2T4f4ePsp7lxvG4rxCTrhxGPkzKf8gp255TTZx/8ANH+Vv60k+zoZub4nr9pP+eSmT2gXPiyQW0eC6jJG+xfAA8jtvsMj51GP8Tfr5/wWj34OXK11/siO2QFXqem2emd8Dpn0pF5fvfGvxNNIgCsWLEhQdiABnrt+gps5hxbcL0EFcIkZA7ZwG3Gcd96TORuAx3jyiXUBGq7KcbsWG+c+VXrrUy4Opi83xYo5mOVpWfFIZf7OWN/RWBPbt8x9RWrj87JBIyKXYD7oGrOdugI2ri4TynbWxLIrE7ZZ2J+6cjbYDff6VN7EeYP61lxE8PVr8S1Ji+on6Kx5OtortzHOQQp1qhY622C6dR3KgAZA3OBVnRIFAVQAAMADoAO1J3GeRwXEtpJ4LrjA3xkfi1dc1wQ8c4pa4We3MwyBrwCd8bBk2+o71pb5/EuHp99L8uSv6o9ViYzS7zPYQwWs0kUMQYLn7ikdR1HeunljmOO8RioKuhw8Z6rnON+42P0rzzymbGffGEz9CDWcbiXZlmuTDNq88TpXfJ4Rr2MHBTJ2cA522GOgOat1LdR0VR6gCqe9nmo30eMYw2rPljP1yB9KuYVpmnlxf0mkfBmdepT9pMebTVt7rjfGTvtse3ao32XzHTMDnQNOD2yckgD07n1FdntSn02gGSNUgHbfGTv9KhuThEvD7qYai5QpIuemA2CpOOoYH5VMf69K5Y113dHpCX5Ii8aS6uJAGYy+GMgbBeoHpuB8qWfaTwRY5laNQqTRyRsAMDV4ZIOPX+VNXssQCyyOpkbPxG23yArR7SiBHFnqZRj/AAsT+mara090ujDirOCtp8+f3VD7PbucEG3J1rkgDByMaiNJ69TtV8cp8eW7h1fjXAcevn8+vzqk/YxbFplbGyYJOSMe6MA+e/b0NWLxFP8ARl74y7QTq2RvpDgFtOB59viacTGlZi+HJOT8szzH8tfI05+1XT6squpm6+8Nb4I88b/Wjh15NxKRo/GZAja1YYBC7jSR+I9MHtg+dbPZLaNpmlK4U4VT5kZzjvgZxv8A1qT4zyaTKJ7SXwpQSTnJDEnJPp3GOnSrTaO6XNiwZJwVmOY3MzHunbDgFvCulIl6DJIyTjoTnqev1qSWMAYAA+VIqcx8Qth/tdp4igEmRCOg3ztsP0pw4XxKO4iWWM5VhkZ2I9COxrK0T6vSwZMU/LWNfTWizzdy7O08d3ZMBMgIZTjDeXXbzBz5jyqE4qeK36iB7VIlyNTnG3fIJY4H/CD5ZqyUQIoHRVGN99gO5PpUVyrzAl9D4qDAzjGc9sjfHXBG3akXL9LW0zzMRPmFWcQ4bc8InWXSsqDdXK5U+h/3beufrT1xHnmzaElJNb42iVWMjHyVcb/HpThJGGBDAEHqDuD8qjjwmGJSYoo0J6lVCnf1AqZt3eVMXTWxTMY54n9lDcLvZbW54j4SZfxlcKRqIDvITsOuNSirZ5P5X8PM9yfEuGOSxOQNsEeRHQ9Nqr26b7Nxtidlmjzn1A//ADVx8ImDICDkEZB6g1Hdw3tii1u63ojOfbUyWMwGSQAwAUsTpIOABv8APtVZcucxScP8YeEQ8oUAuGAUrq6rjLZzV3V4eMHqAfiAamt9Rphm6XvyRkrOphWkXL3Er73rqVo0O+kkDGx/u0OPLY77mnHlbl/7EjIJXkDYOG6KRnOkdgdvpU5WKibTLTF01aT3eZ95QvNHMSWUYd0d8tjSvbuSSdgP6illvaXryILWR2AyQSNhtvhQT3H1p+kQMCGAIOxB3B+INeUhUHIUA+YAB/SkTHsnJTJafltqPsS+R+Xp1ne7nHhGQkiAfvfiYZOOp2Pn2py4pZiaGSI9HUqTttnbO9bxWwUm252nHhrSnZCn+SuFXEF8muByMe82MBQQCGDee4yM53Iq4axis0tbulHT4Iw17Ykp+0rhbz2n7MamjcPjIG2CD19Dn5VxcncEEnCyhcsJwWGwATPQDG5GRk5pzco+pDpbbDJsdj2ZfKsWVmkK6I1CoOijYDO+w7U7p1pWenrOXvn20q7l/jNzwwyW8lq0ihydShgScdVOMMpAz6Vq5wu57lTczRNBBDCzRIxGp2dSNRx0x69Pmatwiqr9tXEwltozvI2n5Dc/oKTbaMfTzWIrNuI9EL7FbRlVmI91j7p/4DpOf5fA1aPOViZrKVQhdguVUdcjy9etK3sx4f4dvEpG+kE/Ft/51YwFRE+re1ItWaz6lvkHhjQWq+IrK7dVP4QCcDH1Pzrt5nvbiGLVawiZ87qT0HcgZyT6DzqYFYdsAny38/0pvnaIx9tOyJ0QJLrjF0Gj8CK3U+6zNhtmBBI3IOMb7dx8mTlnltLSARAlznUzHuSANh2Gw2rRxfmyFLeSWCRJHVC6rk74VHwfL3XQ7/mFTFhxKKZNcTqy5IyPMHBG9TNvZSmCInumZmfqiH5pjeW5t41k1wIS0gUMi+5nz652AI3IPlVc8g85wcPtSjqzvJJqKIP7MaVXdmxnpnAzTFyHEz2N7cNkvcGRicDJIRugBORknA6/pXr2WcBtXsdbRrI0hKuzqDspxpXPQfTeqtzrFxiFoPtHiDwdOvX2A9cdx5Uof67XNzHNJZ2mqGLfxJGKawASdK4znbtnG1KRsJxZcRtYvfW2ugyqNyVOrIIHYDSfjmmqTmazi4UEglUuYRGkSkGTWy43UdDnJJoEz2jP4sNrxG3BBjIbB6gMQcEjyYAfBjVjcjXaNbxeH9zQNO+dsbA+tRcHLRXhqQTrglCHXIOnV2+IGPnSb7OOMNZyy2dywXwyWVzspUdT6DGG+Z8qC8KxUXYcaSSZ4QRlVVg2oHUWLgqPVSm/xqUU53HSgKxWaKDGK5uH3yToJIzlSSAcY+6Sp2+INKdna363KozyeAJvDzq3Ecf7USajudefDJP5a08H4dd2sMeHmJkWUPCFRvBPvOjRg7as7e8fe1DyoHLid+lvE80pIRBqYgEkDzwNzXcpquXs5bjh9zE0dxrVjJEJGk1MHAJDOQNbAl/dwQNsZGKfOG2CQJojBC9d2Zjn4sSaDsoorU1wocIWGsgsF7kAgE/DcfWgX+DWZkvJrlkESrqhSPTpZzkappDjfVhQvXYetMtaooQucZ3OTuTufidvgK2ZoNdw+AaoHni4/wBIcUjgBzHFs3kdwX/QAfM1aHtG5mWztmbPvkaUHmT/ACqmuCctXDQm8VyJVzKBg5YL7xbI7nc46YoL35attK5O1dcvMlqrqhuIgzMVA1A+8MAqSOh3HWq54/zTLLZWaW50SXeVYqSPeV0jMYwNgS2fQCpTmnlW2s+EyqEDSYH7Ugay5YDIbqBntQWHJcIpCsygnoCQCfgO9bKrfnAP9isr5R+1tyjlsDJQgZUkE4U7bZqFtuPyrfNxByxgMrQqvvAkFCY8J3zgDp1LUD7ByXbKHC6sOhQ7jYGXxNtuucL8FAqTHBk1yNk5kbWR0AOlV/8AEUt+ymwK2pnkZmlnYlyxOMBiRhM4GSWOe+fQU70Gi0tEiQRxoqINgigBR8AK1zusCFlQ4zkrGoySTucDHxJrrqM5hsjPCYwzBWZQ4XqyZ95MgggEbEigOB20GgzWygLcHxiRkayw+9g9Ca2LwW3EgkEEQkGSHEaht+p1AZzXZFGFAVQAoGAAMAAbAAdhUJzTwyacRfZ5GjYMVdgxX3GXfHrqCb9cZ86DvuJ0d2hz74QORj8LEqDn4g1U/tK5ZfK3MAImi3GB99R29SP1BI704Jy9dZ8dpGE4hQgJKdLS+I7vG4OzRjUFAzjGdthUfccp3RE5LEM0gwwmfVIon16hthG8L3d877bAbhCckywX0WqPSlwkelM7mF9ZkWRG6gZJHqNvPL1we1f7S4yRBASIlGQGaX3mBHdYwcLjb3z+Wql4zy7c2Mgubc/tFJ8RV/vACcPgAZLDBZfM5FWFyLz3FeoBnTIB7yEj6jzFA9Vg15RwaiubeIPb2k0sYy6LkdPMDO9BL0VFcscT+020c35ge2CcEjJHQE46DapSg9Cti1rWvYoPdKHMtncm6M0DmPwbRip0axIxk1eHv0zpGcb7jFN1BoFO2S6lnVpPFT9pkqCVhSLQdhg/tJGYjr0x2xvw2L3FoGmv5z4aR5AL/i3Q5AO+EVW3/FIxpj5g4/DaRmSZwoH1PoBVNzTXXMNxpTVFaRn32PQd+nRpCOi9up7UEHxniT8Xu9TMY4hlI8gkAnoCOmo7fLbvVzcscI0waRgt4ekE9CdON++M1HcQ5MgW3EMSAIowB1J82J7kncmtXKXMDW7i1uid9opT+L9xz+byPf49Q6eH8gauHW9vOfDnhJdJEOrQxbOxGCQcDyOw6GumXlS8uXjW/uo5bdCG8OOMxmVh/vNzt8+/SnOOQGvdBGcb4QtxayW4wismhcAYTbYhfIHG1KsnITHhYtA8fjB/FEhB0h8+eNXTbOM47U+0UHDwXh4t4I4V6RoFzjGcDc49TvXdRRQFFFFAUYoooDFYIrNFBDcW4WHFVPzTyOQ/jWzeDMDnK5VWPrj7pPn37g1eBFcV7w9XG4oKP4F7RJra5Vb5pfc9x1UhkbbqU7HcHUvXuPJjj43Lc8MvDNcRysclFUKdIDasgjBJ7bjbTU7xrlJHDao0YN1yoOcdMn07UgcS9nwVtVvJJC3Ygkj6ghh9aCb5Y4pxNbSM2kCGCMHZt2l3ySuTnHwpmv8AntTw77ZbrltQjKOR7jeuDvtuPPIqurefjFrskwlUdNwf0YA1wNxC7Ec0bWIKzOHkxqGWBJBXBOnqennQOknMN77r296tzKxGbaKDVHGCobDP+Aj1Iqb525kurSK1kDRo8gKyxYEiZwPeU5B2J88VWjcfvmgFv9ml8L8mtxq9GIwWHxNerq64ncrGhiiRI/7MMq4j6fd1FsHYfSgtC741xC2gnNz9mLKoELIxGpicFip6KOu9Vnx3muIhT413cXRxqZJmjiQ/kQR4yM/lGdq1x8nTztqu7l5D+UFm/wC5th8lpw4ByYkX9nGAfzndv8R6fKgShwe7v38W9dsfhjyS30P3fick1YvJ3ERbqts6BFGyYGF3/wDL+NM3DeAKo3Fa+Ocvq67Cgk+tLHOPDIfBeSUqqKMsx6D/AN+la7HmFbZWS8bSqDIkPcDsf3vTvVQ8985ycRkGA0dun9nETuT+eTBwX+uO3eg74PafexsnhuDGmwWRQWkGfxt1zjbI6etXXyfzbDfxCSLYjZ4yRqjP5Wx+h718ug1J8A43NZzCaBsMNipzpcflYDt/Cg+sgazSxyXzZFfwh4zgjZ4yRqjPkf5HvTMDQZooooCiiigKKKKAooooCiiig8sgNck/DlbtXbRQQFxy8p7VwvyyKbaKBPHLFdEPLQFNFFBE2/BVXtUhFbhegrdRQYArDLmvVFBWXtU5cNxARGcMp1jybH4T5ZqhmUqSrAgg4IPUGvrjiVmJFINU57QOSdRMkYw4+jeh/rQVTWQaHUqSrAgg4IPUUUElwDjUtnMJoGww2IP3XH5WHcfwr6M5L5tiv4dcexGzxk+9GfI+nke9fMINSXAeNS2cwmgbDDqPwuPysO4/hQfWYNZpX5K5uiv4dcezDAeMnLRk9j5g74PemcGgzRRRQFFFFAUUUUBRRRQFFFFAUUUUBRRRQFFFFAUUUUBXBxKwEikGu+igo7n/AJJ1ZePZx9G9D/WqqdSpKsCCDgg9RX1vxGwEikEVT/P/ACTq9+PZx9G9D/Wgqesih1KkqwIYHBB6g0UEjwLjEtpMs0DYYbEH7rj8rDuKv7l72g2txCshkSJujRu4DKR1G/3h5HvXziDRQfYtFFFAUUUUBRRRQFFFFAUUUUBRRRQFFFFAUUUUBRRRQFFFFAVGcWtlZTkUUUFGe0vhUajxVGGBxnzBPQ+dV8KKKDNFFFB//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7" name="Picture 16" descr="ques2.png"/>
          <p:cNvPicPr>
            <a:picLocks noChangeAspect="1"/>
          </p:cNvPicPr>
          <p:nvPr/>
        </p:nvPicPr>
        <p:blipFill>
          <a:blip r:embed="rId3" cstate="print"/>
          <a:stretch>
            <a:fillRect/>
          </a:stretch>
        </p:blipFill>
        <p:spPr>
          <a:xfrm>
            <a:off x="7524328" y="1123844"/>
            <a:ext cx="1379984" cy="1371359"/>
          </a:xfrm>
          <a:prstGeom prst="rect">
            <a:avLst/>
          </a:prstGeom>
        </p:spPr>
      </p:pic>
      <p:pic>
        <p:nvPicPr>
          <p:cNvPr id="18" name="Picture 17" descr="questions.png"/>
          <p:cNvPicPr>
            <a:picLocks noChangeAspect="1"/>
          </p:cNvPicPr>
          <p:nvPr/>
        </p:nvPicPr>
        <p:blipFill>
          <a:blip r:embed="rId4" cstate="print"/>
          <a:stretch>
            <a:fillRect/>
          </a:stretch>
        </p:blipFill>
        <p:spPr>
          <a:xfrm>
            <a:off x="7236296" y="1052736"/>
            <a:ext cx="1619572" cy="155605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79512" y="2708920"/>
            <a:ext cx="8792498" cy="3893374"/>
          </a:xfrm>
          <a:prstGeom prst="rect">
            <a:avLst/>
          </a:prstGeom>
          <a:noFill/>
        </p:spPr>
        <p:txBody>
          <a:bodyPr wrap="square" rtlCol="0">
            <a:spAutoFit/>
          </a:bodyPr>
          <a:lstStyle/>
          <a:p>
            <a:pPr algn="just"/>
            <a:r>
              <a:rPr lang="en-GB" sz="1400" b="1" dirty="0" smtClean="0"/>
              <a:t>Some people have limited access to digital technology.</a:t>
            </a:r>
          </a:p>
          <a:p>
            <a:pPr algn="just"/>
            <a:endParaRPr lang="en-GB" sz="1100" b="1" dirty="0"/>
          </a:p>
          <a:p>
            <a:pPr algn="just"/>
            <a:r>
              <a:rPr lang="en-GB" sz="1400" b="1" dirty="0" smtClean="0"/>
              <a:t>Discuss the impact this has on their lifestyle. (6)</a:t>
            </a:r>
          </a:p>
          <a:p>
            <a:pPr algn="just"/>
            <a:endParaRPr lang="en-GB" sz="900" i="1" dirty="0"/>
          </a:p>
          <a:p>
            <a:pPr algn="just"/>
            <a:r>
              <a:rPr lang="en-GB" sz="1500" i="1" dirty="0" smtClean="0"/>
              <a:t>Having the access to digital technology is important in today’s society. The </a:t>
            </a:r>
            <a:r>
              <a:rPr lang="en-GB" sz="1500" i="1" dirty="0" smtClean="0">
                <a:solidFill>
                  <a:srgbClr val="FF0000"/>
                </a:solidFill>
              </a:rPr>
              <a:t>digital divide </a:t>
            </a:r>
            <a:r>
              <a:rPr lang="en-GB" sz="1500" i="1" dirty="0" smtClean="0"/>
              <a:t>means that there are people in the world, either as a result of where they live such as rural areas or simply  because of their age. This can have an impact on their lifestyle in three main ways; social, education and economic. With limited access to technology such </a:t>
            </a:r>
            <a:r>
              <a:rPr lang="en-GB" sz="1500" i="1" dirty="0" smtClean="0">
                <a:solidFill>
                  <a:srgbClr val="FF0000"/>
                </a:solidFill>
              </a:rPr>
              <a:t>social networking </a:t>
            </a:r>
            <a:r>
              <a:rPr lang="en-GB" sz="1500" i="1" dirty="0" smtClean="0"/>
              <a:t>sites or </a:t>
            </a:r>
            <a:r>
              <a:rPr lang="en-GB" sz="1500" i="1" dirty="0" smtClean="0">
                <a:solidFill>
                  <a:srgbClr val="FF0000"/>
                </a:solidFill>
              </a:rPr>
              <a:t>VOIP</a:t>
            </a:r>
            <a:r>
              <a:rPr lang="en-GB" sz="1500" i="1" dirty="0" smtClean="0"/>
              <a:t>, people may find it harder or more costly to stay in touch with friends and family that are far away. Economically they would have to pay for phone calls instead of using software such as Skype. Furthermore, with limited access to the internet, it can make finding a job a lot harder as a lot of companies now only advertise online and more importantly the requirement for ICT skills is very high for well paid jobs. On the other hand, students may have access to technology such as computers at school but then are limited by their access at home. This can reduce a students independence to continue work outside the classroom and benefit  for other peoples opinions on the internet. On the other hand, limited access to technology means that children are less likely to spend so much time on consoles and play outside. Furthermore, people do choose to have limited access to technology due to cultural beliefs. Overall, access to technology has a big impact on lifestyle today regardless of your age of gender. </a:t>
            </a:r>
          </a:p>
        </p:txBody>
      </p:sp>
      <p:sp>
        <p:nvSpPr>
          <p:cNvPr id="15" name="AutoShape 8"/>
          <p:cNvSpPr>
            <a:spLocks noChangeArrowheads="1"/>
          </p:cNvSpPr>
          <p:nvPr/>
        </p:nvSpPr>
        <p:spPr bwMode="auto">
          <a:xfrm>
            <a:off x="107504" y="2527712"/>
            <a:ext cx="8892480" cy="4141647"/>
          </a:xfrm>
          <a:prstGeom prst="flowChartAlternateProcess">
            <a:avLst/>
          </a:prstGeom>
          <a:noFill/>
          <a:ln>
            <a:solidFill>
              <a:schemeClr val="accent2"/>
            </a:solidFill>
            <a:headEnd/>
            <a:tailEnd/>
          </a:ln>
        </p:spPr>
        <p:style>
          <a:lnRef idx="2">
            <a:schemeClr val="accent1"/>
          </a:lnRef>
          <a:fillRef idx="1">
            <a:schemeClr val="lt1"/>
          </a:fillRef>
          <a:effectRef idx="0">
            <a:schemeClr val="accent1"/>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16" name="AutoShape 8"/>
          <p:cNvSpPr>
            <a:spLocks noChangeArrowheads="1"/>
          </p:cNvSpPr>
          <p:nvPr/>
        </p:nvSpPr>
        <p:spPr bwMode="auto">
          <a:xfrm>
            <a:off x="107504" y="2346601"/>
            <a:ext cx="1285884" cy="362319"/>
          </a:xfrm>
          <a:prstGeom prst="flowChartAlternateProcess">
            <a:avLst/>
          </a:prstGeom>
          <a:ln>
            <a:headEnd/>
            <a:tailEnd/>
          </a:ln>
        </p:spPr>
        <p:style>
          <a:lnRef idx="0">
            <a:schemeClr val="accent2"/>
          </a:lnRef>
          <a:fillRef idx="3">
            <a:schemeClr val="accent2"/>
          </a:fillRef>
          <a:effectRef idx="3">
            <a:schemeClr val="accent2"/>
          </a:effectRef>
          <a:fontRef idx="minor">
            <a:schemeClr val="lt1"/>
          </a:fontRef>
        </p:style>
        <p:txBody>
          <a:bodyPr/>
          <a:lstStyle/>
          <a:p>
            <a:pPr algn="ctr">
              <a:lnSpc>
                <a:spcPct val="87000"/>
              </a:lnSpc>
              <a:buClr>
                <a:srgbClr val="000000"/>
              </a:buClr>
              <a:buSzPct val="100000"/>
              <a:buFont typeface="Arial" charset="0"/>
              <a:buNone/>
            </a:pPr>
            <a:r>
              <a:rPr lang="en-GB" sz="2000" b="1" dirty="0" smtClean="0"/>
              <a:t>Example:</a:t>
            </a:r>
            <a:endParaRPr lang="en-GB" sz="1200" b="1" dirty="0">
              <a:solidFill>
                <a:schemeClr val="bg1"/>
              </a:solidFill>
            </a:endParaRPr>
          </a:p>
        </p:txBody>
      </p:sp>
      <p:pic>
        <p:nvPicPr>
          <p:cNvPr id="1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65024" y="4614941"/>
            <a:ext cx="142876" cy="142876"/>
          </a:xfrm>
          <a:prstGeom prst="rect">
            <a:avLst/>
          </a:prstGeom>
          <a:noFill/>
          <a:ln w="9525">
            <a:noFill/>
            <a:miter lim="800000"/>
            <a:headEnd/>
            <a:tailEnd/>
          </a:ln>
          <a:effectLst/>
        </p:spPr>
      </p:pic>
      <p:pic>
        <p:nvPicPr>
          <p:cNvPr id="19"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981996" y="3715892"/>
            <a:ext cx="142876" cy="142876"/>
          </a:xfrm>
          <a:prstGeom prst="rect">
            <a:avLst/>
          </a:prstGeom>
          <a:noFill/>
          <a:ln w="9525">
            <a:noFill/>
            <a:miter lim="800000"/>
            <a:headEnd/>
            <a:tailEnd/>
          </a:ln>
          <a:effectLst/>
        </p:spPr>
      </p:pic>
      <p:pic>
        <p:nvPicPr>
          <p:cNvPr id="2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355976" y="4005064"/>
            <a:ext cx="142876" cy="142876"/>
          </a:xfrm>
          <a:prstGeom prst="rect">
            <a:avLst/>
          </a:prstGeom>
          <a:noFill/>
          <a:ln w="9525">
            <a:noFill/>
            <a:miter lim="800000"/>
            <a:headEnd/>
            <a:tailEnd/>
          </a:ln>
          <a:effectLst/>
        </p:spPr>
      </p:pic>
      <p:pic>
        <p:nvPicPr>
          <p:cNvPr id="21"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76583" y="4855081"/>
            <a:ext cx="142876" cy="142876"/>
          </a:xfrm>
          <a:prstGeom prst="rect">
            <a:avLst/>
          </a:prstGeom>
          <a:noFill/>
          <a:ln w="9525">
            <a:noFill/>
            <a:miter lim="800000"/>
            <a:headEnd/>
            <a:tailEnd/>
          </a:ln>
          <a:effectLst/>
        </p:spPr>
      </p:pic>
      <p:pic>
        <p:nvPicPr>
          <p:cNvPr id="2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192469" y="4147940"/>
            <a:ext cx="142876" cy="142876"/>
          </a:xfrm>
          <a:prstGeom prst="rect">
            <a:avLst/>
          </a:prstGeom>
          <a:noFill/>
          <a:ln w="9525">
            <a:noFill/>
            <a:miter lim="800000"/>
            <a:headEnd/>
            <a:tailEnd/>
          </a:ln>
          <a:effectLst/>
        </p:spPr>
      </p:pic>
      <p:pic>
        <p:nvPicPr>
          <p:cNvPr id="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57094" y="4871331"/>
            <a:ext cx="142876" cy="142876"/>
          </a:xfrm>
          <a:prstGeom prst="rect">
            <a:avLst/>
          </a:prstGeom>
          <a:noFill/>
          <a:ln w="9525">
            <a:noFill/>
            <a:miter lim="800000"/>
            <a:headEnd/>
            <a:tailEnd/>
          </a:ln>
          <a:effectLst/>
        </p:spPr>
      </p:pic>
      <p:pic>
        <p:nvPicPr>
          <p:cNvPr id="27"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41086" y="5014207"/>
            <a:ext cx="142876" cy="142876"/>
          </a:xfrm>
          <a:prstGeom prst="rect">
            <a:avLst/>
          </a:prstGeom>
          <a:noFill/>
          <a:ln w="9525">
            <a:noFill/>
            <a:miter lim="800000"/>
            <a:headEnd/>
            <a:tailEnd/>
          </a:ln>
          <a:effectLst/>
        </p:spPr>
      </p:pic>
      <p:pic>
        <p:nvPicPr>
          <p:cNvPr id="2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47664" y="5266989"/>
            <a:ext cx="142876" cy="142876"/>
          </a:xfrm>
          <a:prstGeom prst="rect">
            <a:avLst/>
          </a:prstGeom>
          <a:noFill/>
          <a:ln w="9525">
            <a:noFill/>
            <a:miter lim="800000"/>
            <a:headEnd/>
            <a:tailEnd/>
          </a:ln>
          <a:effectLst/>
        </p:spPr>
      </p:pic>
      <p:pic>
        <p:nvPicPr>
          <p:cNvPr id="29"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612900" y="5518372"/>
            <a:ext cx="142876" cy="142876"/>
          </a:xfrm>
          <a:prstGeom prst="rect">
            <a:avLst/>
          </a:prstGeom>
          <a:noFill/>
          <a:ln w="9525">
            <a:noFill/>
            <a:miter lim="800000"/>
            <a:headEnd/>
            <a:tailEnd/>
          </a:ln>
          <a:effectLst/>
        </p:spPr>
      </p:pic>
      <p:pic>
        <p:nvPicPr>
          <p:cNvPr id="3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124872" y="6243061"/>
            <a:ext cx="142876" cy="142876"/>
          </a:xfrm>
          <a:prstGeom prst="rect">
            <a:avLst/>
          </a:prstGeom>
          <a:noFill/>
          <a:ln w="9525">
            <a:noFill/>
            <a:miter lim="800000"/>
            <a:headEnd/>
            <a:tailEnd/>
          </a:ln>
          <a:effectLst/>
        </p:spPr>
      </p:pic>
      <p:pic>
        <p:nvPicPr>
          <p:cNvPr id="31"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44208" y="6323763"/>
            <a:ext cx="142876" cy="142876"/>
          </a:xfrm>
          <a:prstGeom prst="rect">
            <a:avLst/>
          </a:prstGeom>
          <a:noFill/>
          <a:ln w="9525">
            <a:noFill/>
            <a:miter lim="800000"/>
            <a:headEnd/>
            <a:tailEnd/>
          </a:ln>
          <a:effectLst/>
        </p:spPr>
      </p:pic>
      <p:pic>
        <p:nvPicPr>
          <p:cNvPr id="3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20072" y="5733256"/>
            <a:ext cx="142876" cy="142876"/>
          </a:xfrm>
          <a:prstGeom prst="rect">
            <a:avLst/>
          </a:prstGeom>
          <a:noFill/>
          <a:ln w="9525">
            <a:noFill/>
            <a:miter lim="800000"/>
            <a:headEnd/>
            <a:tailEnd/>
          </a:ln>
          <a:effectLst/>
        </p:spPr>
      </p:pic>
      <p:sp>
        <p:nvSpPr>
          <p:cNvPr id="23" name="AutoShape 8"/>
          <p:cNvSpPr>
            <a:spLocks noChangeArrowheads="1"/>
          </p:cNvSpPr>
          <p:nvPr/>
        </p:nvSpPr>
        <p:spPr bwMode="auto">
          <a:xfrm>
            <a:off x="214282" y="401814"/>
            <a:ext cx="5857916" cy="1798986"/>
          </a:xfrm>
          <a:prstGeom prst="flowChartAlternateProcess">
            <a:avLst/>
          </a:prstGeom>
          <a:ln>
            <a:headEnd/>
            <a:tailEnd/>
          </a:ln>
        </p:spPr>
        <p:style>
          <a:lnRef idx="1">
            <a:schemeClr val="accent5"/>
          </a:lnRef>
          <a:fillRef idx="2">
            <a:schemeClr val="accent5"/>
          </a:fillRef>
          <a:effectRef idx="1">
            <a:schemeClr val="accent5"/>
          </a:effectRef>
          <a:fontRef idx="minor">
            <a:schemeClr val="dk1"/>
          </a:fontRef>
        </p:style>
        <p:txBody>
          <a:bodyPr/>
          <a:lstStyle/>
          <a:p>
            <a:pPr algn="ctr">
              <a:lnSpc>
                <a:spcPct val="87000"/>
              </a:lnSpc>
              <a:buClr>
                <a:srgbClr val="000000"/>
              </a:buClr>
              <a:buSzPct val="100000"/>
              <a:buFont typeface="Arial" charset="0"/>
              <a:buNone/>
            </a:pPr>
            <a:endParaRPr lang="en-GB" sz="3600" b="1" dirty="0">
              <a:solidFill>
                <a:schemeClr val="bg1"/>
              </a:solidFill>
            </a:endParaRPr>
          </a:p>
        </p:txBody>
      </p:sp>
      <p:sp>
        <p:nvSpPr>
          <p:cNvPr id="24" name="AutoShape 8"/>
          <p:cNvSpPr>
            <a:spLocks noChangeArrowheads="1"/>
          </p:cNvSpPr>
          <p:nvPr/>
        </p:nvSpPr>
        <p:spPr bwMode="auto">
          <a:xfrm>
            <a:off x="214282" y="44624"/>
            <a:ext cx="3989280" cy="648071"/>
          </a:xfrm>
          <a:prstGeom prst="flowChartAlternateProcess">
            <a:avLst/>
          </a:prstGeom>
          <a:ln>
            <a:headEnd/>
            <a:tailEnd/>
          </a:ln>
        </p:spPr>
        <p:style>
          <a:lnRef idx="0">
            <a:schemeClr val="accent5"/>
          </a:lnRef>
          <a:fillRef idx="3">
            <a:schemeClr val="accent5"/>
          </a:fillRef>
          <a:effectRef idx="3">
            <a:schemeClr val="accent5"/>
          </a:effectRef>
          <a:fontRef idx="minor">
            <a:schemeClr val="lt1"/>
          </a:fontRef>
        </p:style>
        <p:txBody>
          <a:bodyPr/>
          <a:lstStyle/>
          <a:p>
            <a:pPr algn="ctr">
              <a:lnSpc>
                <a:spcPct val="87000"/>
              </a:lnSpc>
              <a:buClr>
                <a:srgbClr val="000000"/>
              </a:buClr>
              <a:buSzPct val="100000"/>
              <a:buFont typeface="Arial" charset="0"/>
              <a:buNone/>
            </a:pPr>
            <a:r>
              <a:rPr lang="en-GB" sz="4000" b="1" dirty="0" smtClean="0"/>
              <a:t>Exam Technique</a:t>
            </a:r>
            <a:endParaRPr lang="en-GB" sz="2400" b="1" dirty="0">
              <a:solidFill>
                <a:schemeClr val="bg1"/>
              </a:solidFill>
            </a:endParaRPr>
          </a:p>
        </p:txBody>
      </p:sp>
      <p:sp>
        <p:nvSpPr>
          <p:cNvPr id="25" name="TextBox 24"/>
          <p:cNvSpPr txBox="1"/>
          <p:nvPr/>
        </p:nvSpPr>
        <p:spPr>
          <a:xfrm>
            <a:off x="428596" y="667046"/>
            <a:ext cx="5429288" cy="1508105"/>
          </a:xfrm>
          <a:prstGeom prst="rect">
            <a:avLst/>
          </a:prstGeom>
          <a:noFill/>
        </p:spPr>
        <p:txBody>
          <a:bodyPr wrap="square" rtlCol="0">
            <a:spAutoFit/>
          </a:bodyPr>
          <a:lstStyle/>
          <a:p>
            <a:pPr algn="ctr"/>
            <a:r>
              <a:rPr lang="en-GB" sz="2000" dirty="0" smtClean="0"/>
              <a:t>How do I answer...</a:t>
            </a:r>
          </a:p>
          <a:p>
            <a:pPr algn="ctr"/>
            <a:r>
              <a:rPr lang="en-GB" sz="4400" b="1" dirty="0" smtClean="0"/>
              <a:t>6 mark questions?</a:t>
            </a:r>
          </a:p>
          <a:p>
            <a:pPr lvl="0" algn="ctr"/>
            <a:r>
              <a:rPr lang="en-GB" sz="2000" dirty="0" smtClean="0">
                <a:solidFill>
                  <a:prstClr val="black"/>
                </a:solidFill>
              </a:rPr>
              <a:t>Command word: </a:t>
            </a:r>
            <a:r>
              <a:rPr lang="en-GB" sz="2800" b="1" dirty="0" smtClean="0">
                <a:solidFill>
                  <a:prstClr val="black"/>
                </a:solidFill>
              </a:rPr>
              <a:t>Discuss/Support</a:t>
            </a:r>
            <a:endParaRPr lang="en-GB" sz="4400" b="1" dirty="0"/>
          </a:p>
        </p:txBody>
      </p:sp>
      <p:pic>
        <p:nvPicPr>
          <p:cNvPr id="33" name="Picture 32" descr="questions.png"/>
          <p:cNvPicPr>
            <a:picLocks noChangeAspect="1"/>
          </p:cNvPicPr>
          <p:nvPr/>
        </p:nvPicPr>
        <p:blipFill>
          <a:blip r:embed="rId3" cstate="print"/>
          <a:stretch>
            <a:fillRect/>
          </a:stretch>
        </p:blipFill>
        <p:spPr>
          <a:xfrm>
            <a:off x="6451429" y="44624"/>
            <a:ext cx="2369043" cy="2276139"/>
          </a:xfrm>
          <a:prstGeom prst="rect">
            <a:avLst/>
          </a:prstGeom>
        </p:spPr>
      </p:pic>
    </p:spTree>
    <p:extLst>
      <p:ext uri="{BB962C8B-B14F-4D97-AF65-F5344CB8AC3E}">
        <p14:creationId xmlns="" xmlns:p14="http://schemas.microsoft.com/office/powerpoint/2010/main" val="914634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2543</TotalTime>
  <Words>950</Words>
  <Application>Microsoft Office PowerPoint</Application>
  <PresentationFormat>On-screen Show (4:3)</PresentationFormat>
  <Paragraphs>112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Chrissy Reid</cp:lastModifiedBy>
  <cp:revision>75</cp:revision>
  <cp:lastPrinted>2012-04-26T11:01:48Z</cp:lastPrinted>
  <dcterms:created xsi:type="dcterms:W3CDTF">2011-11-08T19:15:53Z</dcterms:created>
  <dcterms:modified xsi:type="dcterms:W3CDTF">2014-03-26T17:34:41Z</dcterms:modified>
</cp:coreProperties>
</file>